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462" r:id="rId1"/>
  </p:sldMasterIdLst>
  <p:notesMasterIdLst>
    <p:notesMasterId r:id="rId31"/>
  </p:notesMasterIdLst>
  <p:sldIdLst>
    <p:sldId id="256" r:id="rId2"/>
    <p:sldId id="257" r:id="rId3"/>
    <p:sldId id="258" r:id="rId4"/>
    <p:sldId id="285" r:id="rId5"/>
    <p:sldId id="259" r:id="rId6"/>
    <p:sldId id="267" r:id="rId7"/>
    <p:sldId id="279" r:id="rId8"/>
    <p:sldId id="280" r:id="rId9"/>
    <p:sldId id="282" r:id="rId10"/>
    <p:sldId id="277" r:id="rId11"/>
    <p:sldId id="278" r:id="rId12"/>
    <p:sldId id="284" r:id="rId13"/>
    <p:sldId id="283" r:id="rId14"/>
    <p:sldId id="266" r:id="rId15"/>
    <p:sldId id="270" r:id="rId16"/>
    <p:sldId id="271" r:id="rId17"/>
    <p:sldId id="273" r:id="rId18"/>
    <p:sldId id="274" r:id="rId19"/>
    <p:sldId id="276" r:id="rId20"/>
    <p:sldId id="265" r:id="rId21"/>
    <p:sldId id="281" r:id="rId22"/>
    <p:sldId id="272" r:id="rId23"/>
    <p:sldId id="269" r:id="rId24"/>
    <p:sldId id="263" r:id="rId25"/>
    <p:sldId id="261" r:id="rId26"/>
    <p:sldId id="262" r:id="rId27"/>
    <p:sldId id="260" r:id="rId28"/>
    <p:sldId id="275" r:id="rId29"/>
    <p:sldId id="26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052"/>
    <a:srgbClr val="7BA78D"/>
    <a:srgbClr val="AE74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89114" autoAdjust="0"/>
  </p:normalViewPr>
  <p:slideViewPr>
    <p:cSldViewPr snapToGrid="0">
      <p:cViewPr varScale="1">
        <p:scale>
          <a:sx n="64" d="100"/>
          <a:sy n="64" d="100"/>
        </p:scale>
        <p:origin x="852"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A298FA-629D-4B91-B68F-F1C2B20D99FC}"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85D87001-75A9-4ADC-A2E2-6462439D1E1C}">
      <dgm:prSet/>
      <dgm:spPr/>
      <dgm:t>
        <a:bodyPr/>
        <a:lstStyle/>
        <a:p>
          <a:endParaRPr lang="en-US"/>
        </a:p>
      </dgm:t>
    </dgm:pt>
    <dgm:pt modelId="{11802ECA-E00B-4FA8-B5BD-258AC6A6D956}" type="parTrans" cxnId="{ADB1E346-53D5-4564-9B54-356676EBFD62}">
      <dgm:prSet/>
      <dgm:spPr/>
      <dgm:t>
        <a:bodyPr/>
        <a:lstStyle/>
        <a:p>
          <a:endParaRPr lang="en-US"/>
        </a:p>
      </dgm:t>
    </dgm:pt>
    <dgm:pt modelId="{8ADD099E-B9A9-4349-8168-679E86A77B5F}" type="sibTrans" cxnId="{ADB1E346-53D5-4564-9B54-356676EBFD6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2784352F-40BF-4E48-A259-0CC150421419}">
      <dgm:prSet phldrT="[Text]" phldr="1"/>
      <dgm:spPr/>
      <dgm:t>
        <a:bodyPr/>
        <a:lstStyle/>
        <a:p>
          <a:endParaRPr lang="en-US"/>
        </a:p>
      </dgm:t>
    </dgm:pt>
    <dgm:pt modelId="{1B4F744F-D40C-4FC2-AF42-35F52347A274}" type="parTrans" cxnId="{BE76B0C3-8552-4850-AD6C-CFB5767711A1}">
      <dgm:prSet/>
      <dgm:spPr/>
      <dgm:t>
        <a:bodyPr/>
        <a:lstStyle/>
        <a:p>
          <a:endParaRPr lang="en-US"/>
        </a:p>
      </dgm:t>
    </dgm:pt>
    <dgm:pt modelId="{2010F907-6077-4E4C-ACD1-2940829559A4}" type="sibTrans" cxnId="{BE76B0C3-8552-4850-AD6C-CFB5767711A1}">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t>
        <a:bodyPr/>
        <a:lstStyle/>
        <a:p>
          <a:endParaRPr lang="en-US"/>
        </a:p>
      </dgm:t>
    </dgm:pt>
    <dgm:pt modelId="{066F4F03-4F48-4DB0-8069-8C300ED96020}">
      <dgm:prSet phldrT="[Text]" phldr="1"/>
      <dgm:spPr/>
      <dgm:t>
        <a:bodyPr/>
        <a:lstStyle/>
        <a:p>
          <a:endParaRPr lang="en-US"/>
        </a:p>
      </dgm:t>
    </dgm:pt>
    <dgm:pt modelId="{E82EC1DD-7571-46A3-8989-F4A5FD02B268}" type="parTrans" cxnId="{515B471B-2A85-4CB8-9EE1-2A8BADC2F455}">
      <dgm:prSet/>
      <dgm:spPr/>
      <dgm:t>
        <a:bodyPr/>
        <a:lstStyle/>
        <a:p>
          <a:endParaRPr lang="en-US"/>
        </a:p>
      </dgm:t>
    </dgm:pt>
    <dgm:pt modelId="{6E86D1AA-52C4-4FAD-99AE-51548BB9F360}" type="sibTrans" cxnId="{515B471B-2A85-4CB8-9EE1-2A8BADC2F45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43000" r="-43000"/>
          </a:stretch>
        </a:blipFill>
      </dgm:spPr>
      <dgm:t>
        <a:bodyPr/>
        <a:lstStyle/>
        <a:p>
          <a:endParaRPr lang="en-US"/>
        </a:p>
      </dgm:t>
    </dgm:pt>
    <dgm:pt modelId="{B466E4F5-7479-47F0-A86C-A854499DA512}">
      <dgm:prSet phldrT="[Text]" phldr="1"/>
      <dgm:spPr/>
      <dgm:t>
        <a:bodyPr/>
        <a:lstStyle/>
        <a:p>
          <a:endParaRPr lang="en-US"/>
        </a:p>
      </dgm:t>
    </dgm:pt>
    <dgm:pt modelId="{8F73A584-BEF7-4B63-879F-FDA29267301E}" type="parTrans" cxnId="{56637994-3E5B-4BCE-B706-556B9E0BB47B}">
      <dgm:prSet/>
      <dgm:spPr/>
      <dgm:t>
        <a:bodyPr/>
        <a:lstStyle/>
        <a:p>
          <a:endParaRPr lang="en-US"/>
        </a:p>
      </dgm:t>
    </dgm:pt>
    <dgm:pt modelId="{6A9646C4-039D-4C0A-9C36-42F4184F1A56}" type="sibTrans" cxnId="{56637994-3E5B-4BCE-B706-556B9E0BB47B}">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43000" r="-43000"/>
          </a:stretch>
        </a:blipFill>
      </dgm:spPr>
      <dgm:t>
        <a:bodyPr/>
        <a:lstStyle/>
        <a:p>
          <a:endParaRPr lang="en-US"/>
        </a:p>
      </dgm:t>
    </dgm:pt>
    <dgm:pt modelId="{B4FE8817-4AF7-4418-B29D-780142C2CD29}" type="pres">
      <dgm:prSet presAssocID="{2DA298FA-629D-4B91-B68F-F1C2B20D99FC}" presName="Name0" presStyleCnt="0">
        <dgm:presLayoutVars>
          <dgm:chMax val="7"/>
          <dgm:chPref val="7"/>
          <dgm:dir/>
        </dgm:presLayoutVars>
      </dgm:prSet>
      <dgm:spPr/>
    </dgm:pt>
    <dgm:pt modelId="{B539BF71-56E0-43AE-92FB-148BF7147AB2}" type="pres">
      <dgm:prSet presAssocID="{2DA298FA-629D-4B91-B68F-F1C2B20D99FC}" presName="Name1" presStyleCnt="0"/>
      <dgm:spPr/>
    </dgm:pt>
    <dgm:pt modelId="{3F97FE07-9EB0-4684-B44F-CD8DDE48AFC5}" type="pres">
      <dgm:prSet presAssocID="{8ADD099E-B9A9-4349-8168-679E86A77B5F}" presName="picture_1" presStyleCnt="0"/>
      <dgm:spPr/>
    </dgm:pt>
    <dgm:pt modelId="{5CAE31CA-B744-47D7-A346-30D073EAA2C1}" type="pres">
      <dgm:prSet presAssocID="{8ADD099E-B9A9-4349-8168-679E86A77B5F}" presName="pictureRepeatNode" presStyleLbl="alignImgPlace1" presStyleIdx="0" presStyleCnt="4"/>
      <dgm:spPr/>
    </dgm:pt>
    <dgm:pt modelId="{3EB775C2-DFC8-4A29-BA97-F9F73BE72FC6}" type="pres">
      <dgm:prSet presAssocID="{85D87001-75A9-4ADC-A2E2-6462439D1E1C}" presName="text_1" presStyleLbl="node1" presStyleIdx="0" presStyleCnt="0">
        <dgm:presLayoutVars>
          <dgm:bulletEnabled val="1"/>
        </dgm:presLayoutVars>
      </dgm:prSet>
      <dgm:spPr/>
    </dgm:pt>
    <dgm:pt modelId="{8FAF6F78-9C79-4C4F-9895-F0E8C7DC9102}" type="pres">
      <dgm:prSet presAssocID="{2010F907-6077-4E4C-ACD1-2940829559A4}" presName="picture_2" presStyleCnt="0"/>
      <dgm:spPr/>
    </dgm:pt>
    <dgm:pt modelId="{013616EF-6AA0-43A9-B496-DF6A47C3A3C4}" type="pres">
      <dgm:prSet presAssocID="{2010F907-6077-4E4C-ACD1-2940829559A4}" presName="pictureRepeatNode" presStyleLbl="alignImgPlace1" presStyleIdx="1" presStyleCnt="4"/>
      <dgm:spPr/>
    </dgm:pt>
    <dgm:pt modelId="{7D5C9C33-BEE3-48D9-BAB9-FE0F724BCFCA}" type="pres">
      <dgm:prSet presAssocID="{2784352F-40BF-4E48-A259-0CC150421419}" presName="line_2" presStyleLbl="parChTrans1D1" presStyleIdx="0" presStyleCnt="3"/>
      <dgm:spPr/>
    </dgm:pt>
    <dgm:pt modelId="{8FE5E3E4-7B95-4367-BC3A-D1AE4FBC203D}" type="pres">
      <dgm:prSet presAssocID="{2784352F-40BF-4E48-A259-0CC150421419}" presName="textparent_2" presStyleLbl="node1" presStyleIdx="0" presStyleCnt="0"/>
      <dgm:spPr/>
    </dgm:pt>
    <dgm:pt modelId="{5DD7E5DB-7064-410F-B82D-21BB6AB94A6B}" type="pres">
      <dgm:prSet presAssocID="{2784352F-40BF-4E48-A259-0CC150421419}" presName="text_2" presStyleLbl="revTx" presStyleIdx="0" presStyleCnt="3">
        <dgm:presLayoutVars>
          <dgm:bulletEnabled val="1"/>
        </dgm:presLayoutVars>
      </dgm:prSet>
      <dgm:spPr/>
    </dgm:pt>
    <dgm:pt modelId="{9688CA5C-B756-468A-B45A-0004440B3389}" type="pres">
      <dgm:prSet presAssocID="{6E86D1AA-52C4-4FAD-99AE-51548BB9F360}" presName="picture_3" presStyleCnt="0"/>
      <dgm:spPr/>
    </dgm:pt>
    <dgm:pt modelId="{E77EC7AE-7BEC-454C-A802-E49898F38298}" type="pres">
      <dgm:prSet presAssocID="{6E86D1AA-52C4-4FAD-99AE-51548BB9F360}" presName="pictureRepeatNode" presStyleLbl="alignImgPlace1" presStyleIdx="2" presStyleCnt="4"/>
      <dgm:spPr/>
    </dgm:pt>
    <dgm:pt modelId="{E44C7436-59D6-42BC-B966-F4DA845E94DF}" type="pres">
      <dgm:prSet presAssocID="{066F4F03-4F48-4DB0-8069-8C300ED96020}" presName="line_3" presStyleLbl="parChTrans1D1" presStyleIdx="1" presStyleCnt="3"/>
      <dgm:spPr/>
    </dgm:pt>
    <dgm:pt modelId="{DE23B321-4750-4358-8C84-178B1026EED8}" type="pres">
      <dgm:prSet presAssocID="{066F4F03-4F48-4DB0-8069-8C300ED96020}" presName="textparent_3" presStyleLbl="node1" presStyleIdx="0" presStyleCnt="0"/>
      <dgm:spPr/>
    </dgm:pt>
    <dgm:pt modelId="{0A6FBBFD-4518-46FA-AEA2-934DF9F960D7}" type="pres">
      <dgm:prSet presAssocID="{066F4F03-4F48-4DB0-8069-8C300ED96020}" presName="text_3" presStyleLbl="revTx" presStyleIdx="1" presStyleCnt="3">
        <dgm:presLayoutVars>
          <dgm:bulletEnabled val="1"/>
        </dgm:presLayoutVars>
      </dgm:prSet>
      <dgm:spPr/>
    </dgm:pt>
    <dgm:pt modelId="{1002E6A7-9465-443A-A507-B0C950BD80DC}" type="pres">
      <dgm:prSet presAssocID="{6A9646C4-039D-4C0A-9C36-42F4184F1A56}" presName="picture_4" presStyleCnt="0"/>
      <dgm:spPr/>
    </dgm:pt>
    <dgm:pt modelId="{AE9570F3-B03C-4168-888E-ED5305B4B35E}" type="pres">
      <dgm:prSet presAssocID="{6A9646C4-039D-4C0A-9C36-42F4184F1A56}" presName="pictureRepeatNode" presStyleLbl="alignImgPlace1" presStyleIdx="3" presStyleCnt="4"/>
      <dgm:spPr/>
    </dgm:pt>
    <dgm:pt modelId="{A3708282-00DF-4B01-A4E9-92A5AF0F2820}" type="pres">
      <dgm:prSet presAssocID="{B466E4F5-7479-47F0-A86C-A854499DA512}" presName="line_4" presStyleLbl="parChTrans1D1" presStyleIdx="2" presStyleCnt="3"/>
      <dgm:spPr/>
    </dgm:pt>
    <dgm:pt modelId="{4339A8DB-5AC6-435C-9257-EDA52AAD2A52}" type="pres">
      <dgm:prSet presAssocID="{B466E4F5-7479-47F0-A86C-A854499DA512}" presName="textparent_4" presStyleLbl="node1" presStyleIdx="0" presStyleCnt="0"/>
      <dgm:spPr/>
    </dgm:pt>
    <dgm:pt modelId="{EE30D791-4580-44E0-A6F7-4A6A71E43FEF}" type="pres">
      <dgm:prSet presAssocID="{B466E4F5-7479-47F0-A86C-A854499DA512}" presName="text_4" presStyleLbl="revTx" presStyleIdx="2" presStyleCnt="3">
        <dgm:presLayoutVars>
          <dgm:bulletEnabled val="1"/>
        </dgm:presLayoutVars>
      </dgm:prSet>
      <dgm:spPr/>
    </dgm:pt>
  </dgm:ptLst>
  <dgm:cxnLst>
    <dgm:cxn modelId="{56637994-3E5B-4BCE-B706-556B9E0BB47B}" srcId="{2DA298FA-629D-4B91-B68F-F1C2B20D99FC}" destId="{B466E4F5-7479-47F0-A86C-A854499DA512}" srcOrd="3" destOrd="0" parTransId="{8F73A584-BEF7-4B63-879F-FDA29267301E}" sibTransId="{6A9646C4-039D-4C0A-9C36-42F4184F1A56}"/>
    <dgm:cxn modelId="{1AFC27E4-9EFB-4351-A6D5-434761D7693B}" type="presOf" srcId="{6E86D1AA-52C4-4FAD-99AE-51548BB9F360}" destId="{E77EC7AE-7BEC-454C-A802-E49898F38298}" srcOrd="0" destOrd="0" presId="urn:microsoft.com/office/officeart/2008/layout/CircularPictureCallout"/>
    <dgm:cxn modelId="{68E5EDE2-F581-4616-A32D-95B4B79E55BB}" type="presOf" srcId="{2784352F-40BF-4E48-A259-0CC150421419}" destId="{5DD7E5DB-7064-410F-B82D-21BB6AB94A6B}" srcOrd="0" destOrd="0" presId="urn:microsoft.com/office/officeart/2008/layout/CircularPictureCallout"/>
    <dgm:cxn modelId="{ADB1E346-53D5-4564-9B54-356676EBFD62}" srcId="{2DA298FA-629D-4B91-B68F-F1C2B20D99FC}" destId="{85D87001-75A9-4ADC-A2E2-6462439D1E1C}" srcOrd="0" destOrd="0" parTransId="{11802ECA-E00B-4FA8-B5BD-258AC6A6D956}" sibTransId="{8ADD099E-B9A9-4349-8168-679E86A77B5F}"/>
    <dgm:cxn modelId="{1731C48B-980F-4DCA-AE9F-2E30F4886028}" type="presOf" srcId="{B466E4F5-7479-47F0-A86C-A854499DA512}" destId="{EE30D791-4580-44E0-A6F7-4A6A71E43FEF}" srcOrd="0" destOrd="0" presId="urn:microsoft.com/office/officeart/2008/layout/CircularPictureCallout"/>
    <dgm:cxn modelId="{8F610B9B-D393-4DCE-91B5-311CF634A715}" type="presOf" srcId="{2DA298FA-629D-4B91-B68F-F1C2B20D99FC}" destId="{B4FE8817-4AF7-4418-B29D-780142C2CD29}" srcOrd="0" destOrd="0" presId="urn:microsoft.com/office/officeart/2008/layout/CircularPictureCallout"/>
    <dgm:cxn modelId="{84215DBB-D1A1-4E93-AD52-5D0175BD20E6}" type="presOf" srcId="{2010F907-6077-4E4C-ACD1-2940829559A4}" destId="{013616EF-6AA0-43A9-B496-DF6A47C3A3C4}" srcOrd="0" destOrd="0" presId="urn:microsoft.com/office/officeart/2008/layout/CircularPictureCallout"/>
    <dgm:cxn modelId="{5FB2D065-5F48-4B70-9743-FDAC49EBE430}" type="presOf" srcId="{8ADD099E-B9A9-4349-8168-679E86A77B5F}" destId="{5CAE31CA-B744-47D7-A346-30D073EAA2C1}" srcOrd="0" destOrd="0" presId="urn:microsoft.com/office/officeart/2008/layout/CircularPictureCallout"/>
    <dgm:cxn modelId="{515B471B-2A85-4CB8-9EE1-2A8BADC2F455}" srcId="{2DA298FA-629D-4B91-B68F-F1C2B20D99FC}" destId="{066F4F03-4F48-4DB0-8069-8C300ED96020}" srcOrd="2" destOrd="0" parTransId="{E82EC1DD-7571-46A3-8989-F4A5FD02B268}" sibTransId="{6E86D1AA-52C4-4FAD-99AE-51548BB9F360}"/>
    <dgm:cxn modelId="{BA35DBF5-0C51-46EA-B1E5-C736607FFBF0}" type="presOf" srcId="{85D87001-75A9-4ADC-A2E2-6462439D1E1C}" destId="{3EB775C2-DFC8-4A29-BA97-F9F73BE72FC6}" srcOrd="0" destOrd="0" presId="urn:microsoft.com/office/officeart/2008/layout/CircularPictureCallout"/>
    <dgm:cxn modelId="{28B05046-E415-4756-874D-58F38159DA85}" type="presOf" srcId="{066F4F03-4F48-4DB0-8069-8C300ED96020}" destId="{0A6FBBFD-4518-46FA-AEA2-934DF9F960D7}" srcOrd="0" destOrd="0" presId="urn:microsoft.com/office/officeart/2008/layout/CircularPictureCallout"/>
    <dgm:cxn modelId="{71059D4A-0FB2-4DBE-8F49-5776A21ED5CC}" type="presOf" srcId="{6A9646C4-039D-4C0A-9C36-42F4184F1A56}" destId="{AE9570F3-B03C-4168-888E-ED5305B4B35E}" srcOrd="0" destOrd="0" presId="urn:microsoft.com/office/officeart/2008/layout/CircularPictureCallout"/>
    <dgm:cxn modelId="{BE76B0C3-8552-4850-AD6C-CFB5767711A1}" srcId="{2DA298FA-629D-4B91-B68F-F1C2B20D99FC}" destId="{2784352F-40BF-4E48-A259-0CC150421419}" srcOrd="1" destOrd="0" parTransId="{1B4F744F-D40C-4FC2-AF42-35F52347A274}" sibTransId="{2010F907-6077-4E4C-ACD1-2940829559A4}"/>
    <dgm:cxn modelId="{59096D5F-28F5-425A-9253-F4436711623D}" type="presParOf" srcId="{B4FE8817-4AF7-4418-B29D-780142C2CD29}" destId="{B539BF71-56E0-43AE-92FB-148BF7147AB2}" srcOrd="0" destOrd="0" presId="urn:microsoft.com/office/officeart/2008/layout/CircularPictureCallout"/>
    <dgm:cxn modelId="{52637048-0A6A-48ED-B253-6702F33CE81F}" type="presParOf" srcId="{B539BF71-56E0-43AE-92FB-148BF7147AB2}" destId="{3F97FE07-9EB0-4684-B44F-CD8DDE48AFC5}" srcOrd="0" destOrd="0" presId="urn:microsoft.com/office/officeart/2008/layout/CircularPictureCallout"/>
    <dgm:cxn modelId="{4B37FB9D-41E7-4B1F-8801-A7A50AFB88A5}" type="presParOf" srcId="{3F97FE07-9EB0-4684-B44F-CD8DDE48AFC5}" destId="{5CAE31CA-B744-47D7-A346-30D073EAA2C1}" srcOrd="0" destOrd="0" presId="urn:microsoft.com/office/officeart/2008/layout/CircularPictureCallout"/>
    <dgm:cxn modelId="{7768DD41-F57C-4D64-87B4-DA761E444FF3}" type="presParOf" srcId="{B539BF71-56E0-43AE-92FB-148BF7147AB2}" destId="{3EB775C2-DFC8-4A29-BA97-F9F73BE72FC6}" srcOrd="1" destOrd="0" presId="urn:microsoft.com/office/officeart/2008/layout/CircularPictureCallout"/>
    <dgm:cxn modelId="{9F39F826-8A9E-4181-8409-07E1D5DFFFA7}" type="presParOf" srcId="{B539BF71-56E0-43AE-92FB-148BF7147AB2}" destId="{8FAF6F78-9C79-4C4F-9895-F0E8C7DC9102}" srcOrd="2" destOrd="0" presId="urn:microsoft.com/office/officeart/2008/layout/CircularPictureCallout"/>
    <dgm:cxn modelId="{34641637-C9C9-481C-AFCC-293C3AACDEC2}" type="presParOf" srcId="{8FAF6F78-9C79-4C4F-9895-F0E8C7DC9102}" destId="{013616EF-6AA0-43A9-B496-DF6A47C3A3C4}" srcOrd="0" destOrd="0" presId="urn:microsoft.com/office/officeart/2008/layout/CircularPictureCallout"/>
    <dgm:cxn modelId="{04685AFF-4E28-44F1-BC00-5962B83D58CF}" type="presParOf" srcId="{B539BF71-56E0-43AE-92FB-148BF7147AB2}" destId="{7D5C9C33-BEE3-48D9-BAB9-FE0F724BCFCA}" srcOrd="3" destOrd="0" presId="urn:microsoft.com/office/officeart/2008/layout/CircularPictureCallout"/>
    <dgm:cxn modelId="{08F4134A-05B2-4074-A891-3850689225CC}" type="presParOf" srcId="{B539BF71-56E0-43AE-92FB-148BF7147AB2}" destId="{8FE5E3E4-7B95-4367-BC3A-D1AE4FBC203D}" srcOrd="4" destOrd="0" presId="urn:microsoft.com/office/officeart/2008/layout/CircularPictureCallout"/>
    <dgm:cxn modelId="{7AB61595-09D1-4FC4-8C8E-2E03EB0CA9C7}" type="presParOf" srcId="{8FE5E3E4-7B95-4367-BC3A-D1AE4FBC203D}" destId="{5DD7E5DB-7064-410F-B82D-21BB6AB94A6B}" srcOrd="0" destOrd="0" presId="urn:microsoft.com/office/officeart/2008/layout/CircularPictureCallout"/>
    <dgm:cxn modelId="{A57C37FD-5C12-4772-9244-321BBA6A462E}" type="presParOf" srcId="{B539BF71-56E0-43AE-92FB-148BF7147AB2}" destId="{9688CA5C-B756-468A-B45A-0004440B3389}" srcOrd="5" destOrd="0" presId="urn:microsoft.com/office/officeart/2008/layout/CircularPictureCallout"/>
    <dgm:cxn modelId="{F97487C3-075A-4F7D-847F-05AF368C9B01}" type="presParOf" srcId="{9688CA5C-B756-468A-B45A-0004440B3389}" destId="{E77EC7AE-7BEC-454C-A802-E49898F38298}" srcOrd="0" destOrd="0" presId="urn:microsoft.com/office/officeart/2008/layout/CircularPictureCallout"/>
    <dgm:cxn modelId="{BDF3BD37-72D1-4F43-8B36-4C1A000C3DC4}" type="presParOf" srcId="{B539BF71-56E0-43AE-92FB-148BF7147AB2}" destId="{E44C7436-59D6-42BC-B966-F4DA845E94DF}" srcOrd="6" destOrd="0" presId="urn:microsoft.com/office/officeart/2008/layout/CircularPictureCallout"/>
    <dgm:cxn modelId="{6DA27020-29A0-4249-9509-04CBBC3F0126}" type="presParOf" srcId="{B539BF71-56E0-43AE-92FB-148BF7147AB2}" destId="{DE23B321-4750-4358-8C84-178B1026EED8}" srcOrd="7" destOrd="0" presId="urn:microsoft.com/office/officeart/2008/layout/CircularPictureCallout"/>
    <dgm:cxn modelId="{78A4ECEC-B9F6-43EA-B14C-0A95E0FE41C3}" type="presParOf" srcId="{DE23B321-4750-4358-8C84-178B1026EED8}" destId="{0A6FBBFD-4518-46FA-AEA2-934DF9F960D7}" srcOrd="0" destOrd="0" presId="urn:microsoft.com/office/officeart/2008/layout/CircularPictureCallout"/>
    <dgm:cxn modelId="{689296D9-F9E3-4918-9BBB-D2B7C73E5E4E}" type="presParOf" srcId="{B539BF71-56E0-43AE-92FB-148BF7147AB2}" destId="{1002E6A7-9465-443A-A507-B0C950BD80DC}" srcOrd="8" destOrd="0" presId="urn:microsoft.com/office/officeart/2008/layout/CircularPictureCallout"/>
    <dgm:cxn modelId="{C4E01A7B-1A4C-4BDF-AFC0-E7878628579D}" type="presParOf" srcId="{1002E6A7-9465-443A-A507-B0C950BD80DC}" destId="{AE9570F3-B03C-4168-888E-ED5305B4B35E}" srcOrd="0" destOrd="0" presId="urn:microsoft.com/office/officeart/2008/layout/CircularPictureCallout"/>
    <dgm:cxn modelId="{35E64779-8996-4762-A3F1-82FF58344F4C}" type="presParOf" srcId="{B539BF71-56E0-43AE-92FB-148BF7147AB2}" destId="{A3708282-00DF-4B01-A4E9-92A5AF0F2820}" srcOrd="9" destOrd="0" presId="urn:microsoft.com/office/officeart/2008/layout/CircularPictureCallout"/>
    <dgm:cxn modelId="{85A0D0E3-B180-4F72-BB6D-BB83CD02CF7F}" type="presParOf" srcId="{B539BF71-56E0-43AE-92FB-148BF7147AB2}" destId="{4339A8DB-5AC6-435C-9257-EDA52AAD2A52}" srcOrd="10" destOrd="0" presId="urn:microsoft.com/office/officeart/2008/layout/CircularPictureCallout"/>
    <dgm:cxn modelId="{E29DEC8A-17C0-49BA-9ACC-C2536348F7F3}" type="presParOf" srcId="{4339A8DB-5AC6-435C-9257-EDA52AAD2A52}" destId="{EE30D791-4580-44E0-A6F7-4A6A71E43FEF}" srcOrd="0" destOrd="0" presId="urn:microsoft.com/office/officeart/2008/layout/CircularPictureCallout"/>
  </dgm:cxnLst>
  <dgm:bg>
    <a:solidFill>
      <a:schemeClr val="accent2">
        <a:lumMod val="40000"/>
        <a:lumOff val="6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08282-00DF-4B01-A4E9-92A5AF0F2820}">
      <dsp:nvSpPr>
        <dsp:cNvPr id="0" name=""/>
        <dsp:cNvSpPr/>
      </dsp:nvSpPr>
      <dsp:spPr>
        <a:xfrm>
          <a:off x="1683839" y="2983643"/>
          <a:ext cx="2578275"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4C7436-59D6-42BC-B966-F4DA845E94DF}">
      <dsp:nvSpPr>
        <dsp:cNvPr id="0" name=""/>
        <dsp:cNvSpPr/>
      </dsp:nvSpPr>
      <dsp:spPr>
        <a:xfrm>
          <a:off x="1683839" y="2084842"/>
          <a:ext cx="2208483"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5C9C33-BEE3-48D9-BAB9-FE0F724BCFCA}">
      <dsp:nvSpPr>
        <dsp:cNvPr id="0" name=""/>
        <dsp:cNvSpPr/>
      </dsp:nvSpPr>
      <dsp:spPr>
        <a:xfrm>
          <a:off x="1683839" y="1186040"/>
          <a:ext cx="2578275"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AE31CA-B744-47D7-A346-30D073EAA2C1}">
      <dsp:nvSpPr>
        <dsp:cNvPr id="0" name=""/>
        <dsp:cNvSpPr/>
      </dsp:nvSpPr>
      <dsp:spPr>
        <a:xfrm>
          <a:off x="399838" y="800840"/>
          <a:ext cx="2568003" cy="256800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B775C2-DFC8-4A29-BA97-F9F73BE72FC6}">
      <dsp:nvSpPr>
        <dsp:cNvPr id="0" name=""/>
        <dsp:cNvSpPr/>
      </dsp:nvSpPr>
      <dsp:spPr>
        <a:xfrm>
          <a:off x="862078" y="2164450"/>
          <a:ext cx="1643522" cy="84744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00350">
            <a:lnSpc>
              <a:spcPct val="90000"/>
            </a:lnSpc>
            <a:spcBef>
              <a:spcPct val="0"/>
            </a:spcBef>
            <a:spcAft>
              <a:spcPct val="35000"/>
            </a:spcAft>
            <a:buNone/>
          </a:pPr>
          <a:endParaRPr lang="en-US" sz="6300" kern="1200"/>
        </a:p>
      </dsp:txBody>
      <dsp:txXfrm>
        <a:off x="862078" y="2164450"/>
        <a:ext cx="1643522" cy="847441"/>
      </dsp:txXfrm>
    </dsp:sp>
    <dsp:sp modelId="{013616EF-6AA0-43A9-B496-DF6A47C3A3C4}">
      <dsp:nvSpPr>
        <dsp:cNvPr id="0" name=""/>
        <dsp:cNvSpPr/>
      </dsp:nvSpPr>
      <dsp:spPr>
        <a:xfrm>
          <a:off x="3876914" y="800840"/>
          <a:ext cx="770401" cy="77040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D7E5DB-7064-410F-B82D-21BB6AB94A6B}">
      <dsp:nvSpPr>
        <dsp:cNvPr id="0" name=""/>
        <dsp:cNvSpPr/>
      </dsp:nvSpPr>
      <dsp:spPr>
        <a:xfrm>
          <a:off x="4647315" y="800840"/>
          <a:ext cx="8885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647315" y="800840"/>
        <a:ext cx="88852" cy="770401"/>
      </dsp:txXfrm>
    </dsp:sp>
    <dsp:sp modelId="{E77EC7AE-7BEC-454C-A802-E49898F38298}">
      <dsp:nvSpPr>
        <dsp:cNvPr id="0" name=""/>
        <dsp:cNvSpPr/>
      </dsp:nvSpPr>
      <dsp:spPr>
        <a:xfrm>
          <a:off x="3507122" y="1699641"/>
          <a:ext cx="770401" cy="77040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3000" r="-4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6FBBFD-4518-46FA-AEA2-934DF9F960D7}">
      <dsp:nvSpPr>
        <dsp:cNvPr id="0" name=""/>
        <dsp:cNvSpPr/>
      </dsp:nvSpPr>
      <dsp:spPr>
        <a:xfrm>
          <a:off x="4277523" y="1699641"/>
          <a:ext cx="12583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277523" y="1699641"/>
        <a:ext cx="125832" cy="770401"/>
      </dsp:txXfrm>
    </dsp:sp>
    <dsp:sp modelId="{AE9570F3-B03C-4168-888E-ED5305B4B35E}">
      <dsp:nvSpPr>
        <dsp:cNvPr id="0" name=""/>
        <dsp:cNvSpPr/>
      </dsp:nvSpPr>
      <dsp:spPr>
        <a:xfrm>
          <a:off x="3876914" y="2598442"/>
          <a:ext cx="770401" cy="77040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3000" r="-4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30D791-4580-44E0-A6F7-4A6A71E43FEF}">
      <dsp:nvSpPr>
        <dsp:cNvPr id="0" name=""/>
        <dsp:cNvSpPr/>
      </dsp:nvSpPr>
      <dsp:spPr>
        <a:xfrm>
          <a:off x="4647315" y="2598442"/>
          <a:ext cx="8885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647315" y="2598442"/>
        <a:ext cx="88852" cy="77040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AB978-0724-4377-8259-624FCFB71A19}" type="datetimeFigureOut">
              <a:rPr lang="en-US" smtClean="0"/>
              <a:t>3/19/2017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0E675-D11A-4B67-89C4-1264E2146E3B}" type="slidenum">
              <a:rPr lang="en-US" smtClean="0"/>
              <a:t>‹#›</a:t>
            </a:fld>
            <a:endParaRPr lang="en-US"/>
          </a:p>
        </p:txBody>
      </p:sp>
    </p:spTree>
    <p:extLst>
      <p:ext uri="{BB962C8B-B14F-4D97-AF65-F5344CB8AC3E}">
        <p14:creationId xmlns:p14="http://schemas.microsoft.com/office/powerpoint/2010/main" val="3599004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Stripe_(company)" TargetMode="External"/><Relationship Id="rId3" Type="http://schemas.openxmlformats.org/officeDocument/2006/relationships/hyperlink" Target="https://en.wikipedia.org/wiki/Free_software" TargetMode="External"/><Relationship Id="rId7" Type="http://schemas.openxmlformats.org/officeDocument/2006/relationships/hyperlink" Target="https://en.wikipedia.org/wiki/Architectural_pattern"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Model%E2%80%93view%E2%80%93controller" TargetMode="External"/><Relationship Id="rId5" Type="http://schemas.openxmlformats.org/officeDocument/2006/relationships/hyperlink" Target="https://en.wikipedia.org/wiki/Web_framework" TargetMode="External"/><Relationship Id="rId10" Type="http://schemas.openxmlformats.org/officeDocument/2006/relationships/hyperlink" Target="https://en.wikipedia.org/wiki/Invoice" TargetMode="External"/><Relationship Id="rId4" Type="http://schemas.openxmlformats.org/officeDocument/2006/relationships/hyperlink" Target="https://en.wikipedia.org/wiki/Open-source" TargetMode="External"/><Relationship Id="rId9" Type="http://schemas.openxmlformats.org/officeDocument/2006/relationships/hyperlink" Target="https://en.wikipedia.org/wiki/Coup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a:t>
            </a:fld>
            <a:endParaRPr lang="en-US"/>
          </a:p>
        </p:txBody>
      </p:sp>
    </p:spTree>
    <p:extLst>
      <p:ext uri="{BB962C8B-B14F-4D97-AF65-F5344CB8AC3E}">
        <p14:creationId xmlns:p14="http://schemas.microsoft.com/office/powerpoint/2010/main" val="17402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MySQL and MongoDB were both assigned a 7 for performance since they are about equal because this project is relatively small; thus, it is not expected that there would be huge stores of data. For ease of use, MongoDB was assigned a higher value because it uses dynamic schemas so that it is unnecessary to first define the structure when creating records. Also, one can simply change the structure of records by deleting and adding new fields to the existing ones. MySQL was given a significantly higher rating for compatibility because MySQL is supported by </a:t>
            </a:r>
            <a:r>
              <a:rPr lang="en-US" sz="1200" kern="1200" dirty="0" err="1">
                <a:solidFill>
                  <a:schemeClr val="tx1"/>
                </a:solidFill>
                <a:effectLst/>
                <a:latin typeface="+mn-lt"/>
                <a:ea typeface="+mn-ea"/>
                <a:cs typeface="+mn-cs"/>
              </a:rPr>
              <a:t>Laravel</a:t>
            </a:r>
            <a:r>
              <a:rPr lang="en-US" sz="1200" kern="1200" dirty="0">
                <a:solidFill>
                  <a:schemeClr val="tx1"/>
                </a:solidFill>
                <a:effectLst/>
                <a:latin typeface="+mn-lt"/>
                <a:ea typeface="+mn-ea"/>
                <a:cs typeface="+mn-cs"/>
              </a:rPr>
              <a:t>. In addition, MySQL is better suited as a ecommerce website because it can handle transactions exceptionally well compared to MongoDB. For supportability, MySQL received a higher rating than MongoDB because MySQL is an older and more established DBMS. As a result, it will have more documentations and skilled experts to provide additional assistance. Both DBMS are scalable; however, it is easier to scale using MongoDB. MySQL was given a higher rating for reliability than </a:t>
            </a:r>
            <a:r>
              <a:rPr lang="en-US" sz="1200" kern="1200" dirty="0" err="1">
                <a:solidFill>
                  <a:schemeClr val="tx1"/>
                </a:solidFill>
                <a:effectLst/>
                <a:latin typeface="+mn-lt"/>
                <a:ea typeface="+mn-ea"/>
                <a:cs typeface="+mn-cs"/>
              </a:rPr>
              <a:t>MongDB</a:t>
            </a:r>
            <a:r>
              <a:rPr lang="en-US" sz="1200" kern="1200" dirty="0">
                <a:solidFill>
                  <a:schemeClr val="tx1"/>
                </a:solidFill>
                <a:effectLst/>
                <a:latin typeface="+mn-lt"/>
                <a:ea typeface="+mn-ea"/>
                <a:cs typeface="+mn-cs"/>
              </a:rPr>
              <a:t> because can use ACID which stands for atomicity, consistency, isolation, and durability. These are the four properties of database transactions which are satisfied by MySQL.</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18</a:t>
            </a:fld>
            <a:endParaRPr lang="en-US"/>
          </a:p>
        </p:txBody>
      </p:sp>
    </p:spTree>
    <p:extLst>
      <p:ext uri="{BB962C8B-B14F-4D97-AF65-F5344CB8AC3E}">
        <p14:creationId xmlns:p14="http://schemas.microsoft.com/office/powerpoint/2010/main" val="3206214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Laravel</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Free software"/>
              </a:rPr>
              <a:t>free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en-source"/>
              </a:rPr>
              <a:t>open-source</a:t>
            </a:r>
            <a:r>
              <a:rPr lang="en-US" sz="1200" b="0" i="0" kern="1200" dirty="0">
                <a:solidFill>
                  <a:schemeClr val="tx1"/>
                </a:solidFill>
                <a:effectLst/>
                <a:latin typeface="+mn-lt"/>
                <a:ea typeface="+mn-ea"/>
                <a:cs typeface="+mn-cs"/>
              </a:rPr>
              <a:t> PHP </a:t>
            </a:r>
            <a:r>
              <a:rPr lang="en-US" sz="1200" b="0" i="0" u="none" strike="noStrike" kern="1200" dirty="0">
                <a:solidFill>
                  <a:schemeClr val="tx1"/>
                </a:solidFill>
                <a:effectLst/>
                <a:latin typeface="+mn-lt"/>
                <a:ea typeface="+mn-ea"/>
                <a:cs typeface="+mn-cs"/>
                <a:hlinkClick r:id="rId5" tooltip="Web framework"/>
              </a:rPr>
              <a:t>web framework</a:t>
            </a:r>
            <a:r>
              <a:rPr lang="en-US" sz="1200" b="0" i="0" kern="1200" dirty="0">
                <a:solidFill>
                  <a:schemeClr val="tx1"/>
                </a:solidFill>
                <a:effectLst/>
                <a:latin typeface="+mn-lt"/>
                <a:ea typeface="+mn-ea"/>
                <a:cs typeface="+mn-cs"/>
              </a:rPr>
              <a:t>, created by Taylor </a:t>
            </a:r>
            <a:r>
              <a:rPr lang="en-US" sz="1200" b="0" i="0" kern="1200" dirty="0" err="1">
                <a:solidFill>
                  <a:schemeClr val="tx1"/>
                </a:solidFill>
                <a:effectLst/>
                <a:latin typeface="+mn-lt"/>
                <a:ea typeface="+mn-ea"/>
                <a:cs typeface="+mn-cs"/>
              </a:rPr>
              <a:t>Otwell</a:t>
            </a:r>
            <a:r>
              <a:rPr lang="en-US" sz="1200" b="0" i="0" kern="1200" dirty="0">
                <a:solidFill>
                  <a:schemeClr val="tx1"/>
                </a:solidFill>
                <a:effectLst/>
                <a:latin typeface="+mn-lt"/>
                <a:ea typeface="+mn-ea"/>
                <a:cs typeface="+mn-cs"/>
              </a:rPr>
              <a:t> and intended for the development of web applications following the </a:t>
            </a:r>
            <a:r>
              <a:rPr lang="en-US" sz="1200" b="0" i="0" u="none" strike="noStrike" kern="1200" dirty="0">
                <a:solidFill>
                  <a:schemeClr val="tx1"/>
                </a:solidFill>
                <a:effectLst/>
                <a:latin typeface="+mn-lt"/>
                <a:ea typeface="+mn-ea"/>
                <a:cs typeface="+mn-cs"/>
                <a:hlinkClick r:id="rId6" tooltip="Model–view–controller"/>
              </a:rPr>
              <a:t>model–view–controller</a:t>
            </a:r>
            <a:r>
              <a:rPr lang="en-US" sz="1200" b="0" i="0" kern="1200" dirty="0">
                <a:solidFill>
                  <a:schemeClr val="tx1"/>
                </a:solidFill>
                <a:effectLst/>
                <a:latin typeface="+mn-lt"/>
                <a:ea typeface="+mn-ea"/>
                <a:cs typeface="+mn-cs"/>
              </a:rPr>
              <a:t> (MVC) </a:t>
            </a:r>
            <a:r>
              <a:rPr lang="en-US" sz="1200" b="0" i="0" u="none" strike="noStrike" kern="1200" dirty="0">
                <a:solidFill>
                  <a:schemeClr val="tx1"/>
                </a:solidFill>
                <a:effectLst/>
                <a:latin typeface="+mn-lt"/>
                <a:ea typeface="+mn-ea"/>
                <a:cs typeface="+mn-cs"/>
                <a:hlinkClick r:id="rId7" tooltip="Architectural pattern"/>
              </a:rPr>
              <a:t>architectural pattern</a:t>
            </a:r>
            <a:r>
              <a:rPr lang="en-US" sz="1200" b="0" i="0" kern="1200" dirty="0">
                <a:solidFill>
                  <a:schemeClr val="tx1"/>
                </a:solidFill>
                <a:effectLst/>
                <a:latin typeface="+mn-lt"/>
                <a:ea typeface="+mn-ea"/>
                <a:cs typeface="+mn-cs"/>
              </a:rPr>
              <a:t>. Model–View–Controller (</a:t>
            </a:r>
            <a:r>
              <a:rPr lang="en-US" sz="1200" b="1" i="0" kern="1200" dirty="0">
                <a:solidFill>
                  <a:schemeClr val="tx1"/>
                </a:solidFill>
                <a:effectLst/>
                <a:latin typeface="+mn-lt"/>
                <a:ea typeface="+mn-ea"/>
                <a:cs typeface="+mn-cs"/>
              </a:rPr>
              <a:t>MVC</a:t>
            </a:r>
            <a:r>
              <a:rPr lang="en-US" sz="1200" b="0" i="0" kern="1200" dirty="0">
                <a:solidFill>
                  <a:schemeClr val="tx1"/>
                </a:solidFill>
                <a:effectLst/>
                <a:latin typeface="+mn-lt"/>
                <a:ea typeface="+mn-ea"/>
                <a:cs typeface="+mn-cs"/>
              </a:rPr>
              <a:t>) is a </a:t>
            </a:r>
            <a:r>
              <a:rPr lang="en-US" sz="1200" b="0" i="0" kern="1200" dirty="0" err="1">
                <a:solidFill>
                  <a:schemeClr val="tx1"/>
                </a:solidFill>
                <a:effectLst/>
                <a:latin typeface="+mn-lt"/>
                <a:ea typeface="+mn-ea"/>
                <a:cs typeface="+mn-cs"/>
              </a:rPr>
              <a:t>software</a:t>
            </a:r>
            <a:r>
              <a:rPr lang="en-US" sz="1200" b="1" i="0" kern="1200" dirty="0" err="1">
                <a:solidFill>
                  <a:schemeClr val="tx1"/>
                </a:solidFill>
                <a:effectLst/>
                <a:latin typeface="+mn-lt"/>
                <a:ea typeface="+mn-ea"/>
                <a:cs typeface="+mn-cs"/>
              </a:rPr>
              <a:t>architectural</a:t>
            </a:r>
            <a:r>
              <a:rPr lang="en-US" sz="1200" b="0" i="0" kern="1200" dirty="0">
                <a:solidFill>
                  <a:schemeClr val="tx1"/>
                </a:solidFill>
                <a:effectLst/>
                <a:latin typeface="+mn-lt"/>
                <a:ea typeface="+mn-ea"/>
                <a:cs typeface="+mn-cs"/>
              </a:rPr>
              <a:t> pattern for implementing user interfaces on computers. It divides a given application into three interconnected parts in order to separate internal representations of information from the ways that information is presented to and accepted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Cashier</a:t>
            </a:r>
            <a:r>
              <a:rPr lang="en-US" sz="1200" b="0" i="0" kern="1200" dirty="0">
                <a:solidFill>
                  <a:schemeClr val="tx1"/>
                </a:solidFill>
                <a:effectLst/>
                <a:latin typeface="+mn-lt"/>
                <a:ea typeface="+mn-ea"/>
                <a:cs typeface="+mn-cs"/>
              </a:rPr>
              <a:t>, introduced in </a:t>
            </a:r>
            <a:r>
              <a:rPr lang="en-US" sz="1200" b="0" i="0" kern="1200" dirty="0" err="1">
                <a:solidFill>
                  <a:schemeClr val="tx1"/>
                </a:solidFill>
                <a:effectLst/>
                <a:latin typeface="+mn-lt"/>
                <a:ea typeface="+mn-ea"/>
                <a:cs typeface="+mn-cs"/>
              </a:rPr>
              <a:t>Laravel</a:t>
            </a:r>
            <a:r>
              <a:rPr lang="en-US" sz="1200" b="0" i="0" kern="1200" dirty="0">
                <a:solidFill>
                  <a:schemeClr val="tx1"/>
                </a:solidFill>
                <a:effectLst/>
                <a:latin typeface="+mn-lt"/>
                <a:ea typeface="+mn-ea"/>
                <a:cs typeface="+mn-cs"/>
              </a:rPr>
              <a:t> 4.2, provides an interface for managing subscription billing services provided by </a:t>
            </a:r>
            <a:r>
              <a:rPr lang="en-US" sz="1200" b="0" i="0" u="none" strike="noStrike" kern="1200" dirty="0">
                <a:solidFill>
                  <a:schemeClr val="tx1"/>
                </a:solidFill>
                <a:effectLst/>
                <a:latin typeface="+mn-lt"/>
                <a:ea typeface="+mn-ea"/>
                <a:cs typeface="+mn-cs"/>
                <a:hlinkClick r:id="rId8" tooltip="Stripe (company)"/>
              </a:rPr>
              <a:t>Stripe</a:t>
            </a:r>
            <a:r>
              <a:rPr lang="en-US" sz="1200" b="0" i="0" kern="1200" dirty="0">
                <a:solidFill>
                  <a:schemeClr val="tx1"/>
                </a:solidFill>
                <a:effectLst/>
                <a:latin typeface="+mn-lt"/>
                <a:ea typeface="+mn-ea"/>
                <a:cs typeface="+mn-cs"/>
              </a:rPr>
              <a:t>, such as handling </a:t>
            </a:r>
            <a:r>
              <a:rPr lang="en-US" sz="1200" b="0" i="0" u="none" strike="noStrike" kern="1200" dirty="0">
                <a:solidFill>
                  <a:schemeClr val="tx1"/>
                </a:solidFill>
                <a:effectLst/>
                <a:latin typeface="+mn-lt"/>
                <a:ea typeface="+mn-ea"/>
                <a:cs typeface="+mn-cs"/>
                <a:hlinkClick r:id="rId9" tooltip="Coupon"/>
              </a:rPr>
              <a:t>coupons</a:t>
            </a:r>
            <a:r>
              <a:rPr lang="en-US" sz="1200" b="0" i="0" kern="1200" dirty="0">
                <a:solidFill>
                  <a:schemeClr val="tx1"/>
                </a:solidFill>
                <a:effectLst/>
                <a:latin typeface="+mn-lt"/>
                <a:ea typeface="+mn-ea"/>
                <a:cs typeface="+mn-cs"/>
              </a:rPr>
              <a:t> and generating </a:t>
            </a:r>
            <a:r>
              <a:rPr lang="en-US" sz="1200" b="0" i="0" u="none" strike="noStrike" kern="1200" dirty="0">
                <a:solidFill>
                  <a:schemeClr val="tx1"/>
                </a:solidFill>
                <a:effectLst/>
                <a:latin typeface="+mn-lt"/>
                <a:ea typeface="+mn-ea"/>
                <a:cs typeface="+mn-cs"/>
                <a:hlinkClick r:id="rId10" tooltip="Invoice"/>
              </a:rPr>
              <a:t>invoices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19</a:t>
            </a:fld>
            <a:endParaRPr lang="en-US"/>
          </a:p>
        </p:txBody>
      </p:sp>
    </p:spTree>
    <p:extLst>
      <p:ext uri="{BB962C8B-B14F-4D97-AF65-F5344CB8AC3E}">
        <p14:creationId xmlns:p14="http://schemas.microsoft.com/office/powerpoint/2010/main" val="2045845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cycle repeats until enough items in the product backlog have been completed, the budget is depleted, or a deadline arrives. Which of these milestones marks the end of the work is entirely specific to the project. No matter which impetus stops work, Scrum ensures that the most valuable work has been completed when the project ends. </a:t>
            </a:r>
          </a:p>
          <a:p>
            <a:r>
              <a:rPr lang="en-US" sz="1200" b="0" i="0" u="none" strike="noStrike" kern="1200" baseline="0" dirty="0">
                <a:solidFill>
                  <a:schemeClr val="tx1"/>
                </a:solidFill>
                <a:latin typeface="+mn-lt"/>
                <a:ea typeface="+mn-ea"/>
                <a:cs typeface="+mn-cs"/>
              </a:rPr>
              <a:t>Scrum is an Agile software development methodology that is use to develop applications.</a:t>
            </a:r>
          </a:p>
          <a:p>
            <a:r>
              <a:rPr lang="en-US" sz="1200" b="0" i="0" u="none" strike="noStrike" kern="1200" baseline="0" dirty="0">
                <a:solidFill>
                  <a:schemeClr val="tx1"/>
                </a:solidFill>
                <a:latin typeface="+mn-lt"/>
                <a:ea typeface="+mn-ea"/>
                <a:cs typeface="+mn-cs"/>
              </a:rPr>
              <a:t>It focuses on teamwork</a:t>
            </a:r>
          </a:p>
          <a:p>
            <a:r>
              <a:rPr lang="en-US" sz="1200" b="0" i="0" u="none" strike="noStrike" kern="1200" baseline="0" dirty="0">
                <a:solidFill>
                  <a:schemeClr val="tx1"/>
                </a:solidFill>
                <a:latin typeface="+mn-lt"/>
                <a:ea typeface="+mn-ea"/>
                <a:cs typeface="+mn-cs"/>
              </a:rPr>
              <a:t>and daily face to face meetings. The Scrum process is an empirical</a:t>
            </a:r>
          </a:p>
          <a:p>
            <a:r>
              <a:rPr lang="en-US" sz="1200" b="0" i="0" u="none" strike="noStrike" kern="1200" baseline="0" dirty="0">
                <a:solidFill>
                  <a:schemeClr val="tx1"/>
                </a:solidFill>
                <a:latin typeface="+mn-lt"/>
                <a:ea typeface="+mn-ea"/>
                <a:cs typeface="+mn-cs"/>
              </a:rPr>
              <a:t>process that is flexible and adaptive to changes rather than a set detailed planning. There are four</a:t>
            </a:r>
          </a:p>
          <a:p>
            <a:r>
              <a:rPr lang="en-US" sz="1200" b="0" i="0" u="none" strike="noStrike" kern="1200" baseline="0" dirty="0">
                <a:solidFill>
                  <a:schemeClr val="tx1"/>
                </a:solidFill>
                <a:latin typeface="+mn-lt"/>
                <a:ea typeface="+mn-ea"/>
                <a:cs typeface="+mn-cs"/>
              </a:rPr>
              <a:t>3</a:t>
            </a:r>
          </a:p>
          <a:p>
            <a:r>
              <a:rPr lang="en-US" sz="1200" b="0" i="0" u="none" strike="noStrike" kern="1200" baseline="0" dirty="0">
                <a:solidFill>
                  <a:schemeClr val="tx1"/>
                </a:solidFill>
                <a:latin typeface="+mn-lt"/>
                <a:ea typeface="+mn-ea"/>
                <a:cs typeface="+mn-cs"/>
              </a:rPr>
              <a:t>phases in Scrum lifecycle:</a:t>
            </a:r>
          </a:p>
          <a:p>
            <a:r>
              <a:rPr lang="en-US" sz="1200" b="0" i="0" u="none" strike="noStrike" kern="1200" baseline="0" dirty="0">
                <a:solidFill>
                  <a:schemeClr val="tx1"/>
                </a:solidFill>
                <a:latin typeface="+mn-lt"/>
                <a:ea typeface="+mn-ea"/>
                <a:cs typeface="+mn-cs"/>
              </a:rPr>
              <a:t>planning, staging, development, and release. In the Scrum process,</a:t>
            </a:r>
          </a:p>
          <a:p>
            <a:r>
              <a:rPr lang="en-US" sz="1200" b="0" i="0" u="none" strike="noStrike" kern="1200" baseline="0" dirty="0">
                <a:solidFill>
                  <a:schemeClr val="tx1"/>
                </a:solidFill>
                <a:latin typeface="+mn-lt"/>
                <a:ea typeface="+mn-ea"/>
                <a:cs typeface="+mn-cs"/>
              </a:rPr>
              <a:t>there is a scrum team that is composed of a Scrum Master, the Product Owner, and the</a:t>
            </a:r>
          </a:p>
          <a:p>
            <a:r>
              <a:rPr lang="en-US" sz="1200" b="0" i="0" u="none" strike="noStrike" kern="1200" baseline="0" dirty="0">
                <a:solidFill>
                  <a:schemeClr val="tx1"/>
                </a:solidFill>
                <a:latin typeface="+mn-lt"/>
                <a:ea typeface="+mn-ea"/>
                <a:cs typeface="+mn-cs"/>
              </a:rPr>
              <a:t>Development Team. Scrum teams are based on the value of respect, honesty, courage, focus,</a:t>
            </a:r>
          </a:p>
          <a:p>
            <a:r>
              <a:rPr lang="en-US" sz="1200" b="0" i="0" u="none" strike="noStrike" kern="1200" baseline="0" dirty="0">
                <a:solidFill>
                  <a:schemeClr val="tx1"/>
                </a:solidFill>
                <a:latin typeface="+mn-lt"/>
                <a:ea typeface="+mn-ea"/>
                <a:cs typeface="+mn-cs"/>
              </a:rPr>
              <a:t>trust, and openness. Therefore, scrum teams meet daily in a common room to discuss their</a:t>
            </a:r>
          </a:p>
          <a:p>
            <a:r>
              <a:rPr lang="en-US" sz="1200" b="0" i="0" u="none" strike="noStrike" kern="1200" baseline="0" dirty="0">
                <a:solidFill>
                  <a:schemeClr val="tx1"/>
                </a:solidFill>
                <a:latin typeface="+mn-lt"/>
                <a:ea typeface="+mn-ea"/>
                <a:cs typeface="+mn-cs"/>
              </a:rPr>
              <a:t>progress and to answer special questions. On average, meetings lasts 1520</a:t>
            </a:r>
          </a:p>
          <a:p>
            <a:r>
              <a:rPr lang="en-US" sz="1200" b="0" i="0" u="none" strike="noStrike" kern="1200" baseline="0" dirty="0">
                <a:solidFill>
                  <a:schemeClr val="tx1"/>
                </a:solidFill>
                <a:latin typeface="+mn-lt"/>
                <a:ea typeface="+mn-ea"/>
                <a:cs typeface="+mn-cs"/>
              </a:rPr>
              <a:t>minutes but it could</a:t>
            </a:r>
          </a:p>
          <a:p>
            <a:r>
              <a:rPr lang="en-US" sz="1200" b="0" i="0" u="none" strike="noStrike" kern="1200" baseline="0" dirty="0">
                <a:solidFill>
                  <a:schemeClr val="tx1"/>
                </a:solidFill>
                <a:latin typeface="+mn-lt"/>
                <a:ea typeface="+mn-ea"/>
                <a:cs typeface="+mn-cs"/>
              </a:rPr>
              <a:t>also be longer. Additionally, the average project length of a timeboxed iteration is about 4</a:t>
            </a:r>
          </a:p>
          <a:p>
            <a:r>
              <a:rPr lang="en-US" sz="1200" b="0" i="0" u="none" strike="noStrike" kern="1200" baseline="0" dirty="0">
                <a:solidFill>
                  <a:schemeClr val="tx1"/>
                </a:solidFill>
                <a:latin typeface="+mn-lt"/>
                <a:ea typeface="+mn-ea"/>
                <a:cs typeface="+mn-cs"/>
              </a:rPr>
              <a:t>weeks. Scrum artifacts are the product backlog, sprint backlog, and potentially shippable</a:t>
            </a:r>
          </a:p>
          <a:p>
            <a:r>
              <a:rPr lang="en-US" sz="1200" b="0" i="0" u="none" strike="noStrike" kern="1200" baseline="0" dirty="0">
                <a:solidFill>
                  <a:schemeClr val="tx1"/>
                </a:solidFill>
                <a:latin typeface="+mn-lt"/>
                <a:ea typeface="+mn-ea"/>
                <a:cs typeface="+mn-cs"/>
              </a:rPr>
              <a:t>products that are created in increments through each sprints.</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20</a:t>
            </a:fld>
            <a:endParaRPr lang="en-US"/>
          </a:p>
        </p:txBody>
      </p:sp>
    </p:spTree>
    <p:extLst>
      <p:ext uri="{BB962C8B-B14F-4D97-AF65-F5344CB8AC3E}">
        <p14:creationId xmlns:p14="http://schemas.microsoft.com/office/powerpoint/2010/main" val="1325977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b="1" kern="1200" dirty="0">
                <a:solidFill>
                  <a:schemeClr val="tx1"/>
                </a:solidFill>
                <a:effectLst/>
                <a:latin typeface="+mn-lt"/>
                <a:ea typeface="+mn-ea"/>
                <a:cs typeface="+mn-cs"/>
              </a:rPr>
              <a:t>Product Increment</a:t>
            </a:r>
          </a:p>
          <a:p>
            <a:r>
              <a:rPr lang="en-US" sz="1200" kern="1200" dirty="0">
                <a:solidFill>
                  <a:schemeClr val="tx1"/>
                </a:solidFill>
                <a:effectLst/>
                <a:latin typeface="+mn-lt"/>
                <a:ea typeface="+mn-ea"/>
                <a:cs typeface="+mn-cs"/>
              </a:rPr>
              <a:t>The product increment is the product that is released after each sprint. The product should be a potentially shippable product that the customer can use and provide feedback upon. The product should contain all the use stories included in the sprint backlog. In addition, the product should be tested and documented. </a:t>
            </a:r>
            <a:endParaRPr lang="en-US" sz="1000" kern="1200" dirty="0">
              <a:solidFill>
                <a:schemeClr val="tx1"/>
              </a:solidFill>
              <a:effectLst/>
              <a:latin typeface="+mn-lt"/>
              <a:ea typeface="+mn-ea"/>
              <a:cs typeface="+mn-cs"/>
            </a:endParaRPr>
          </a:p>
          <a:p>
            <a:pPr lvl="2"/>
            <a:r>
              <a:rPr lang="en-US" sz="1200" b="1" kern="1200" dirty="0">
                <a:solidFill>
                  <a:schemeClr val="tx1"/>
                </a:solidFill>
                <a:effectLst/>
                <a:latin typeface="+mn-lt"/>
                <a:ea typeface="+mn-ea"/>
                <a:cs typeface="+mn-cs"/>
              </a:rPr>
              <a:t>Product Backlog</a:t>
            </a:r>
          </a:p>
          <a:p>
            <a:r>
              <a:rPr lang="en-US" sz="1200" kern="1200" dirty="0">
                <a:solidFill>
                  <a:schemeClr val="tx1"/>
                </a:solidFill>
                <a:effectLst/>
                <a:latin typeface="+mn-lt"/>
                <a:ea typeface="+mn-ea"/>
                <a:cs typeface="+mn-cs"/>
              </a:rPr>
              <a:t>The product backlog contains all the items that are necessary to complete the product. It represents what will be built. The items in the product backlog are flexible to change. Items in the product backlog can include features, use cases, enhancements, defects, and technologies. </a:t>
            </a:r>
            <a:endParaRPr lang="en-US" sz="10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Sprint Backlog</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sprint backlog contains items from the product backlog. Items placed in the sprint backlog are considered the goals for that sprint. Items on the sprint backlog are delivered at the end of the sprint. At the end of each sprint, items for the next sprint are put into the sprint backlog. The categories for the sprint backlog are “Pending”, “Working On”, and “Completed”. All items began at pending, and are moved to working on when it is being implemented. Then after the item is finished and tested, it is moved to the completed section.</a:t>
            </a:r>
            <a:endParaRPr lang="en-US" sz="10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Burndown Chart</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burndown chart is demonstrated the amount of work remaining across time. This chart is also used to keep track of the progress made throughout each sprint. Moreover, it is also used to reflect the progress made against the product backlog. The burndown chart is updated throughout the length of the sprint.</a:t>
            </a:r>
            <a:endParaRPr lang="en-US" sz="10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21</a:t>
            </a:fld>
            <a:endParaRPr lang="en-US"/>
          </a:p>
        </p:txBody>
      </p:sp>
    </p:spTree>
    <p:extLst>
      <p:ext uri="{BB962C8B-B14F-4D97-AF65-F5344CB8AC3E}">
        <p14:creationId xmlns:p14="http://schemas.microsoft.com/office/powerpoint/2010/main" val="371095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sprint planning for the first iteration, a set of use cases were selected and moved to the “Working On” section. These cases were chosen based upon their high risk and priority. View website was chosen because a basic UI layout was needed in order for the users to use the website. View all locations and Search for the closest location was chosen because they were deemed at a high risk due to my unfamiliarity with using Google map API. Register for an account was also chosen because it would be one of the first function that a new user would utilize. The figure below showed the backlog for Iteration 1 with the five use cases to be implemented.</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22</a:t>
            </a:fld>
            <a:endParaRPr lang="en-US"/>
          </a:p>
        </p:txBody>
      </p:sp>
    </p:spTree>
    <p:extLst>
      <p:ext uri="{BB962C8B-B14F-4D97-AF65-F5344CB8AC3E}">
        <p14:creationId xmlns:p14="http://schemas.microsoft.com/office/powerpoint/2010/main" val="148456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 functional requirements were placed into the product backlog with a description set as the user story. A story point is assigned to each functional requirement based upon the Fibonacci sequence. The Fibonacci sequence was used because it helped provided a relative estimate of each user story to create a more accurate estimate. Register for an account was used as the benchmark to compare the other user stories. </a:t>
            </a:r>
          </a:p>
          <a:p>
            <a:r>
              <a:rPr lang="en-US" sz="1200" b="1" kern="1200" dirty="0">
                <a:solidFill>
                  <a:schemeClr val="tx1"/>
                </a:solidFill>
                <a:effectLst/>
                <a:latin typeface="+mn-lt"/>
                <a:ea typeface="+mn-ea"/>
                <a:cs typeface="+mn-cs"/>
              </a:rPr>
              <a:t>4.5 Release Plan</a:t>
            </a:r>
          </a:p>
          <a:p>
            <a:r>
              <a:rPr lang="en-US" sz="1200" kern="1200" dirty="0">
                <a:solidFill>
                  <a:schemeClr val="tx1"/>
                </a:solidFill>
                <a:effectLst/>
                <a:latin typeface="+mn-lt"/>
                <a:ea typeface="+mn-ea"/>
                <a:cs typeface="+mn-cs"/>
              </a:rPr>
              <a:t>A release plan was created after the product backlog was completed. The release plan was created based upon the set timeline with 3 iterations. Each iteration was timeboxed to two weeks due to time constraint.</a:t>
            </a:r>
          </a:p>
          <a:p>
            <a:r>
              <a:rPr lang="en-US" dirty="0" err="1"/>
              <a:t>Prodjected</a:t>
            </a:r>
            <a:r>
              <a:rPr lang="en-US" dirty="0"/>
              <a:t> burndown chart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upon the product backlog chart that was produced, a projected burndown chart is created. This projected burndown chart will be used to measure the developmental progress. The total number of story points was 95 and after the first iteration it was expected that 37 story points should be completed. Then after the second iteration, another 31 points should be completed leaving only 27 story points for the last iteration.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23</a:t>
            </a:fld>
            <a:endParaRPr lang="en-US"/>
          </a:p>
        </p:txBody>
      </p:sp>
    </p:spTree>
    <p:extLst>
      <p:ext uri="{BB962C8B-B14F-4D97-AF65-F5344CB8AC3E}">
        <p14:creationId xmlns:p14="http://schemas.microsoft.com/office/powerpoint/2010/main" val="3600339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27</a:t>
            </a:fld>
            <a:endParaRPr lang="en-US"/>
          </a:p>
        </p:txBody>
      </p:sp>
    </p:spTree>
    <p:extLst>
      <p:ext uri="{BB962C8B-B14F-4D97-AF65-F5344CB8AC3E}">
        <p14:creationId xmlns:p14="http://schemas.microsoft.com/office/powerpoint/2010/main" val="226351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a:t>
            </a:fld>
            <a:endParaRPr lang="en-US"/>
          </a:p>
        </p:txBody>
      </p:sp>
    </p:spTree>
    <p:extLst>
      <p:ext uri="{BB962C8B-B14F-4D97-AF65-F5344CB8AC3E}">
        <p14:creationId xmlns:p14="http://schemas.microsoft.com/office/powerpoint/2010/main" val="120356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Online shopping has increased steadily throughout the years.  Consumers increasingly looking towards online websites to procure goods and services.  Thus, companies need to have their own website to attract potential customers.  According to IBIS world, more people are connected online through their phones and online retail stores are a billion-dollar industry.</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In the future, any company will need a website to provide information about itself or sell products or services.  Therefore, it is necessary to learn how to develop attractive and responsive website.  </a:t>
            </a:r>
          </a:p>
          <a:p>
            <a:r>
              <a:rPr lang="en-US" sz="1200" kern="1200" dirty="0">
                <a:solidFill>
                  <a:schemeClr val="tx1"/>
                </a:solidFill>
                <a:effectLst/>
                <a:latin typeface="+mn-lt"/>
                <a:ea typeface="+mn-ea"/>
                <a:cs typeface="+mn-cs"/>
              </a:rPr>
              <a:t>In addition, the food industry has been penetrating the online markets.  For instance, Starbucks have a well-developed website and app to attract and retain their fans.  Even Uber had created an app to deliver food. Dominos is another prime example of this trend since it allows the user to create and customize their pizza order. The website is easy to use and convenient to operate since it provides a full menu of Dominos’ selection. These flourishing examples demonstrated how services and goods can be rendered successfully online.</a:t>
            </a:r>
          </a:p>
          <a:p>
            <a:r>
              <a:rPr lang="en-US" sz="1200" kern="1200" dirty="0">
                <a:solidFill>
                  <a:schemeClr val="tx1"/>
                </a:solidFill>
                <a:effectLst/>
                <a:latin typeface="+mn-lt"/>
                <a:ea typeface="+mn-ea"/>
                <a:cs typeface="+mn-cs"/>
              </a:rPr>
              <a:t>Food trends are constantly shifting, especially in regards to dessert.  In the past, there were </a:t>
            </a:r>
            <a:r>
              <a:rPr lang="en-US" sz="1200" kern="1200" dirty="0" err="1">
                <a:solidFill>
                  <a:schemeClr val="tx1"/>
                </a:solidFill>
                <a:effectLst/>
                <a:latin typeface="+mn-lt"/>
                <a:ea typeface="+mn-ea"/>
                <a:cs typeface="+mn-cs"/>
              </a:rPr>
              <a:t>boba</a:t>
            </a:r>
            <a:r>
              <a:rPr lang="en-US" sz="1200" kern="1200" dirty="0">
                <a:solidFill>
                  <a:schemeClr val="tx1"/>
                </a:solidFill>
                <a:effectLst/>
                <a:latin typeface="+mn-lt"/>
                <a:ea typeface="+mn-ea"/>
                <a:cs typeface="+mn-cs"/>
              </a:rPr>
              <a:t> craze, ice cream, cupcakes, and other delectable treats that materialized.  The US have a sweet tooth and it has proven to be insatiable.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4</a:t>
            </a:fld>
            <a:endParaRPr lang="en-US"/>
          </a:p>
        </p:txBody>
      </p:sp>
    </p:spTree>
    <p:extLst>
      <p:ext uri="{BB962C8B-B14F-4D97-AF65-F5344CB8AC3E}">
        <p14:creationId xmlns:p14="http://schemas.microsoft.com/office/powerpoint/2010/main" val="185958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chose Bootstrap and Materialize as my frameworks for the UI because it is one that I am closely familiar with. I have used it to develop webpages before so I am confident that I can use it to create the UI for my website.  </a:t>
            </a:r>
            <a:r>
              <a:rPr lang="en-US" sz="1200" kern="1200" dirty="0" err="1">
                <a:solidFill>
                  <a:schemeClr val="tx1"/>
                </a:solidFill>
                <a:effectLst/>
                <a:latin typeface="+mn-lt"/>
                <a:ea typeface="+mn-ea"/>
                <a:cs typeface="+mn-cs"/>
              </a:rPr>
              <a:t>Laravel</a:t>
            </a:r>
            <a:r>
              <a:rPr lang="en-US" sz="1200" kern="1200" dirty="0">
                <a:solidFill>
                  <a:schemeClr val="tx1"/>
                </a:solidFill>
                <a:effectLst/>
                <a:latin typeface="+mn-lt"/>
                <a:ea typeface="+mn-ea"/>
                <a:cs typeface="+mn-cs"/>
              </a:rPr>
              <a:t> was also chosen based upon previous work experience.   </a:t>
            </a:r>
          </a:p>
          <a:p>
            <a:r>
              <a:rPr lang="en-US" sz="1200" kern="1200" dirty="0">
                <a:solidFill>
                  <a:schemeClr val="tx1"/>
                </a:solidFill>
                <a:effectLst/>
                <a:latin typeface="+mn-lt"/>
                <a:ea typeface="+mn-ea"/>
                <a:cs typeface="+mn-cs"/>
              </a:rPr>
              <a:t>GitHub will be used as my source control and repository.  GitHub was chosen because it is one of the most popular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repository hosting service and I have used it before for work.  As a result, it would be one less thing for me to learn.</a:t>
            </a:r>
          </a:p>
          <a:p>
            <a:r>
              <a:rPr lang="en-US" sz="1200" kern="1200" dirty="0">
                <a:solidFill>
                  <a:schemeClr val="tx1"/>
                </a:solidFill>
                <a:effectLst/>
                <a:latin typeface="+mn-lt"/>
                <a:ea typeface="+mn-ea"/>
                <a:cs typeface="+mn-cs"/>
              </a:rPr>
              <a:t>Adobe Photoshop was used to design the logo and other photo manipulations. The main use of Photoshop was to crop pictures, logo placement in pictures, and modification of pictures. For a website to be attractive to users, it was necessary to produce quality pictures.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8</a:t>
            </a:fld>
            <a:endParaRPr lang="en-US"/>
          </a:p>
        </p:txBody>
      </p:sp>
    </p:spTree>
    <p:extLst>
      <p:ext uri="{BB962C8B-B14F-4D97-AF65-F5344CB8AC3E}">
        <p14:creationId xmlns:p14="http://schemas.microsoft.com/office/powerpoint/2010/main" val="249263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purpose of this Software Requirement Specification (SRS) document is to provide a thorough description of the software requirements for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application.  This document can be used to foster a better understanding of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 and elucidate stakeholders of the software requirements.  The requirements stated in this document are subjected to changes, and any changes shall be updated within this document.  This documented is intended for its stockholders such as its software developers, project managers, and users.</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 is tended to provide customers and potential customers information about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which includes its products, locations, and services.  This web app will be available for anyone with an internet access.  Users can place their orders online and pickup in store.  Administrators will be able to view all recent and past orders.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9</a:t>
            </a:fld>
            <a:endParaRPr lang="en-US"/>
          </a:p>
        </p:txBody>
      </p:sp>
    </p:spTree>
    <p:extLst>
      <p:ext uri="{BB962C8B-B14F-4D97-AF65-F5344CB8AC3E}">
        <p14:creationId xmlns:p14="http://schemas.microsoft.com/office/powerpoint/2010/main" val="298353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10</a:t>
            </a:fld>
            <a:endParaRPr lang="en-US"/>
          </a:p>
        </p:txBody>
      </p:sp>
    </p:spTree>
    <p:extLst>
      <p:ext uri="{BB962C8B-B14F-4D97-AF65-F5344CB8AC3E}">
        <p14:creationId xmlns:p14="http://schemas.microsoft.com/office/powerpoint/2010/main" val="436043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flow diagram shows the flow of data when a customer placed an order. This diagram should be used in conjunction with Figure 1. The DFD shows a more detailed view of all the data that occur during an order placement.</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14</a:t>
            </a:fld>
            <a:endParaRPr lang="en-US"/>
          </a:p>
        </p:txBody>
      </p:sp>
    </p:spTree>
    <p:extLst>
      <p:ext uri="{BB962C8B-B14F-4D97-AF65-F5344CB8AC3E}">
        <p14:creationId xmlns:p14="http://schemas.microsoft.com/office/powerpoint/2010/main" val="3451097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System Context diagram used to understand the interactions of various entities with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system</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16</a:t>
            </a:fld>
            <a:endParaRPr lang="en-US"/>
          </a:p>
        </p:txBody>
      </p:sp>
    </p:spTree>
    <p:extLst>
      <p:ext uri="{BB962C8B-B14F-4D97-AF65-F5344CB8AC3E}">
        <p14:creationId xmlns:p14="http://schemas.microsoft.com/office/powerpoint/2010/main" val="1458662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ERD shows the relationship between entities within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system in the database.</a:t>
            </a:r>
          </a:p>
          <a:p>
            <a:r>
              <a:rPr lang="en-US" sz="120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entity relationship diagram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ERD</a:t>
            </a:r>
            <a:r>
              <a:rPr lang="en-US" sz="1200" b="0" i="0" kern="1200" dirty="0">
                <a:solidFill>
                  <a:schemeClr val="tx1"/>
                </a:solidFill>
                <a:effectLst/>
                <a:latin typeface="+mn-lt"/>
                <a:ea typeface="+mn-ea"/>
                <a:cs typeface="+mn-cs"/>
              </a:rPr>
              <a:t>) shows the relationships of entity sets stored in a database. An entity in this context is a component of data. In other words, ER </a:t>
            </a:r>
            <a:r>
              <a:rPr lang="en-US" sz="1200" b="1" i="0" kern="1200" dirty="0">
                <a:solidFill>
                  <a:schemeClr val="tx1"/>
                </a:solidFill>
                <a:effectLst/>
                <a:latin typeface="+mn-lt"/>
                <a:ea typeface="+mn-ea"/>
                <a:cs typeface="+mn-cs"/>
              </a:rPr>
              <a:t>diagrams</a:t>
            </a:r>
            <a:r>
              <a:rPr lang="en-US" sz="1200" b="0" i="0" kern="1200" dirty="0">
                <a:solidFill>
                  <a:schemeClr val="tx1"/>
                </a:solidFill>
                <a:effectLst/>
                <a:latin typeface="+mn-lt"/>
                <a:ea typeface="+mn-ea"/>
                <a:cs typeface="+mn-cs"/>
              </a:rPr>
              <a:t> illustrate the logical structure of databases. An entity–relationship model is usually the result of systematic analysis to define and describe what is important to processes in an area of a business. It does not define the business processes; it only presents a business data schema in graphical form. It is usually drawn in a graphical form as boxes (</a:t>
            </a:r>
            <a:r>
              <a:rPr lang="en-US" sz="1200" b="0" i="1" kern="1200" dirty="0">
                <a:solidFill>
                  <a:schemeClr val="tx1"/>
                </a:solidFill>
                <a:effectLst/>
                <a:latin typeface="+mn-lt"/>
                <a:ea typeface="+mn-ea"/>
                <a:cs typeface="+mn-cs"/>
              </a:rPr>
              <a:t>entities</a:t>
            </a:r>
            <a:r>
              <a:rPr lang="en-US" sz="1200" b="0" i="0" kern="1200" dirty="0">
                <a:solidFill>
                  <a:schemeClr val="tx1"/>
                </a:solidFill>
                <a:effectLst/>
                <a:latin typeface="+mn-lt"/>
                <a:ea typeface="+mn-ea"/>
                <a:cs typeface="+mn-cs"/>
              </a:rPr>
              <a:t>) that are connected by lines (</a:t>
            </a:r>
            <a:r>
              <a:rPr lang="en-US" sz="1200" b="0" i="1" kern="1200" dirty="0">
                <a:solidFill>
                  <a:schemeClr val="tx1"/>
                </a:solidFill>
                <a:effectLst/>
                <a:latin typeface="+mn-lt"/>
                <a:ea typeface="+mn-ea"/>
                <a:cs typeface="+mn-cs"/>
              </a:rPr>
              <a:t>relationships</a:t>
            </a:r>
            <a:r>
              <a:rPr lang="en-US" sz="1200" b="0" i="0" kern="1200" dirty="0">
                <a:solidFill>
                  <a:schemeClr val="tx1"/>
                </a:solidFill>
                <a:effectLst/>
                <a:latin typeface="+mn-lt"/>
                <a:ea typeface="+mn-ea"/>
                <a:cs typeface="+mn-cs"/>
              </a:rPr>
              <a:t>) which express the associations and dependencies between entities. Entities may be characterized not only by relationships, but also by additional properties (</a:t>
            </a:r>
            <a:r>
              <a:rPr lang="en-US" sz="1200" b="0" i="1" kern="1200" dirty="0">
                <a:solidFill>
                  <a:schemeClr val="tx1"/>
                </a:solidFill>
                <a:effectLst/>
                <a:latin typeface="+mn-lt"/>
                <a:ea typeface="+mn-ea"/>
                <a:cs typeface="+mn-cs"/>
              </a:rPr>
              <a:t>attributes</a:t>
            </a:r>
            <a:r>
              <a:rPr lang="en-US" sz="1200" b="0" i="0" kern="1200" dirty="0">
                <a:solidFill>
                  <a:schemeClr val="tx1"/>
                </a:solidFill>
                <a:effectLst/>
                <a:latin typeface="+mn-lt"/>
                <a:ea typeface="+mn-ea"/>
                <a:cs typeface="+mn-cs"/>
              </a:rPr>
              <a:t>), which include identifiers called "primary keys". Diagrams created to represent attributes as well as entities and relationships may be called entity-attribute-relationship diagrams, rather than entity-relationship models.</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17</a:t>
            </a:fld>
            <a:endParaRPr lang="en-US"/>
          </a:p>
        </p:txBody>
      </p:sp>
    </p:spTree>
    <p:extLst>
      <p:ext uri="{BB962C8B-B14F-4D97-AF65-F5344CB8AC3E}">
        <p14:creationId xmlns:p14="http://schemas.microsoft.com/office/powerpoint/2010/main" val="496372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B4AF60A-713C-41BA-9788-4C493DDC0A9C}" type="datetimeFigureOut">
              <a:rPr lang="en-US" smtClean="0"/>
              <a:t>3/19/2017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1793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smtClean="0"/>
              <a:t>3/19/2017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43935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85AC5C5-1A57-4420-8AFB-CE41693A794B}" type="datetimeFigureOut">
              <a:rPr lang="en-US" smtClean="0"/>
              <a:t>3/19/2017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685460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smtClean="0"/>
              <a:t>3/19/2017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46096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F6EE328-6AFF-436B-881F-213D56084544}" type="datetimeFigureOut">
              <a:rPr lang="en-US" smtClean="0"/>
              <a:t>3/19/2017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445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smtClean="0"/>
              <a:t>3/19/2017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4982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smtClean="0"/>
              <a:t>3/19/2017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82452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872C98D-A273-4547-9B92-97D7769F71A6}" type="datetimeFigureOut">
              <a:rPr lang="en-US" smtClean="0"/>
              <a:t>3/19/2017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35453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smtClean="0"/>
              <a:t>3/19/2017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994805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1480828-6983-48AD-9E27-CBD3696F837E}" type="datetimeFigureOut">
              <a:rPr lang="en-US" smtClean="0"/>
              <a:t>3/19/2017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75018518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C5EFB91-0324-450E-B17F-36DC0ECCE413}" type="datetimeFigureOut">
              <a:rPr lang="en-US" smtClean="0"/>
              <a:t>3/19/2017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51985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2E37674-C1BA-4107-9B06-6D4CAC3A3DF5}" type="datetimeFigureOut">
              <a:rPr lang="en-US" smtClean="0"/>
              <a:t>3/19/2017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717686"/>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rdova.apache.org/" TargetMode="External"/><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dirty="0"/>
              <a:t>A Tea Online Shopping Website - </a:t>
            </a:r>
            <a:r>
              <a:rPr lang="en-US" sz="6000" dirty="0" err="1"/>
              <a:t>Teamee</a:t>
            </a:r>
            <a:endParaRPr lang="en-US" sz="6000" dirty="0"/>
          </a:p>
        </p:txBody>
      </p:sp>
      <p:sp>
        <p:nvSpPr>
          <p:cNvPr id="3" name="Subtitle 2"/>
          <p:cNvSpPr>
            <a:spLocks noGrp="1"/>
          </p:cNvSpPr>
          <p:nvPr>
            <p:ph type="subTitle" idx="1"/>
          </p:nvPr>
        </p:nvSpPr>
        <p:spPr/>
        <p:txBody>
          <a:bodyPr>
            <a:normAutofit fontScale="92500" lnSpcReduction="20000"/>
          </a:bodyPr>
          <a:lstStyle/>
          <a:p>
            <a:r>
              <a:rPr lang="en-US" dirty="0">
                <a:solidFill>
                  <a:schemeClr val="accent1">
                    <a:lumMod val="60000"/>
                    <a:lumOff val="40000"/>
                  </a:schemeClr>
                </a:solidFill>
              </a:rPr>
              <a:t>Created by Holly Do</a:t>
            </a:r>
          </a:p>
          <a:p>
            <a:r>
              <a:rPr lang="en-US" dirty="0">
                <a:solidFill>
                  <a:schemeClr val="accent1">
                    <a:lumMod val="60000"/>
                    <a:lumOff val="40000"/>
                  </a:schemeClr>
                </a:solidFill>
              </a:rPr>
              <a:t>MSE Project</a:t>
            </a:r>
          </a:p>
        </p:txBody>
      </p:sp>
      <p:pic>
        <p:nvPicPr>
          <p:cNvPr id="7" name="Picture 6"/>
          <p:cNvPicPr>
            <a:picLocks noChangeAspect="1"/>
          </p:cNvPicPr>
          <p:nvPr/>
        </p:nvPicPr>
        <p:blipFill>
          <a:blip r:embed="rId3"/>
          <a:stretch>
            <a:fillRect/>
          </a:stretch>
        </p:blipFill>
        <p:spPr>
          <a:xfrm>
            <a:off x="0" y="3085766"/>
            <a:ext cx="12192000" cy="4451822"/>
          </a:xfrm>
          <a:prstGeom prst="rect">
            <a:avLst/>
          </a:prstGeom>
        </p:spPr>
      </p:pic>
    </p:spTree>
    <p:extLst>
      <p:ext uri="{BB962C8B-B14F-4D97-AF65-F5344CB8AC3E}">
        <p14:creationId xmlns:p14="http://schemas.microsoft.com/office/powerpoint/2010/main" val="331975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Features</a:t>
            </a:r>
          </a:p>
        </p:txBody>
      </p:sp>
      <p:sp>
        <p:nvSpPr>
          <p:cNvPr id="7" name="TextBox 6"/>
          <p:cNvSpPr txBox="1"/>
          <p:nvPr/>
        </p:nvSpPr>
        <p:spPr>
          <a:xfrm>
            <a:off x="796067" y="2689413"/>
            <a:ext cx="5421853" cy="3139321"/>
          </a:xfrm>
          <a:prstGeom prst="rect">
            <a:avLst/>
          </a:prstGeom>
          <a:noFill/>
        </p:spPr>
        <p:txBody>
          <a:bodyPr wrap="square" rtlCol="0">
            <a:spAutoFit/>
          </a:bodyPr>
          <a:lstStyle/>
          <a:p>
            <a:pPr lvl="0"/>
            <a:r>
              <a:rPr lang="en-US" b="1" u="sng" dirty="0"/>
              <a:t>ABOUT US</a:t>
            </a:r>
            <a:r>
              <a:rPr lang="en-US" dirty="0"/>
              <a:t>: Provides information about the company.</a:t>
            </a:r>
          </a:p>
          <a:p>
            <a:r>
              <a:rPr lang="en-US" dirty="0"/>
              <a:t> </a:t>
            </a:r>
          </a:p>
          <a:p>
            <a:pPr lvl="0"/>
            <a:r>
              <a:rPr lang="en-US" b="1" u="sng" dirty="0"/>
              <a:t>LOCATIONS</a:t>
            </a:r>
            <a:r>
              <a:rPr lang="en-US" dirty="0"/>
              <a:t>: Provides the nearest store locations based on zip code</a:t>
            </a:r>
          </a:p>
          <a:p>
            <a:r>
              <a:rPr lang="en-US" dirty="0"/>
              <a:t> </a:t>
            </a:r>
          </a:p>
          <a:p>
            <a:pPr lvl="0"/>
            <a:r>
              <a:rPr lang="en-US" b="1" u="sng" dirty="0"/>
              <a:t>MENU</a:t>
            </a:r>
            <a:r>
              <a:rPr lang="en-US" dirty="0"/>
              <a:t>: Provides a list of all the products that </a:t>
            </a:r>
            <a:r>
              <a:rPr lang="en-US" dirty="0" err="1"/>
              <a:t>Teamee</a:t>
            </a:r>
            <a:r>
              <a:rPr lang="en-US" dirty="0"/>
              <a:t> sells. </a:t>
            </a:r>
          </a:p>
          <a:p>
            <a:r>
              <a:rPr lang="en-US" dirty="0"/>
              <a:t> </a:t>
            </a:r>
          </a:p>
          <a:p>
            <a:pPr lvl="0"/>
            <a:r>
              <a:rPr lang="en-US" b="1" u="sng" dirty="0"/>
              <a:t>CONTACT US</a:t>
            </a:r>
            <a:r>
              <a:rPr lang="en-US" dirty="0"/>
              <a:t>: Allows users to send an email message to </a:t>
            </a:r>
            <a:r>
              <a:rPr lang="en-US" dirty="0" err="1"/>
              <a:t>Teamee</a:t>
            </a:r>
            <a:r>
              <a:rPr lang="en-US" dirty="0"/>
              <a:t>.</a:t>
            </a:r>
          </a:p>
          <a:p>
            <a:endParaRPr lang="en-US" dirty="0"/>
          </a:p>
        </p:txBody>
      </p:sp>
      <p:graphicFrame>
        <p:nvGraphicFramePr>
          <p:cNvPr id="8" name="Diagram 7"/>
          <p:cNvGraphicFramePr/>
          <p:nvPr>
            <p:extLst>
              <p:ext uri="{D42A27DB-BD31-4B8C-83A1-F6EECF244321}">
                <p14:modId xmlns:p14="http://schemas.microsoft.com/office/powerpoint/2010/main" val="2260962822"/>
              </p:ext>
            </p:extLst>
          </p:nvPr>
        </p:nvGraphicFramePr>
        <p:xfrm>
          <a:off x="6636272" y="2086983"/>
          <a:ext cx="5136007" cy="4169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783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Characteristics </a:t>
            </a:r>
          </a:p>
        </p:txBody>
      </p:sp>
      <p:pic>
        <p:nvPicPr>
          <p:cNvPr id="4" name="Picture 3"/>
          <p:cNvPicPr>
            <a:picLocks noChangeAspect="1"/>
          </p:cNvPicPr>
          <p:nvPr/>
        </p:nvPicPr>
        <p:blipFill>
          <a:blip r:embed="rId2"/>
          <a:stretch>
            <a:fillRect/>
          </a:stretch>
        </p:blipFill>
        <p:spPr>
          <a:xfrm>
            <a:off x="1559858" y="1964641"/>
            <a:ext cx="2850777" cy="2850777"/>
          </a:xfrm>
          <a:prstGeom prst="rect">
            <a:avLst/>
          </a:prstGeom>
        </p:spPr>
      </p:pic>
      <p:pic>
        <p:nvPicPr>
          <p:cNvPr id="6" name="Picture 5"/>
          <p:cNvPicPr>
            <a:picLocks noChangeAspect="1"/>
          </p:cNvPicPr>
          <p:nvPr/>
        </p:nvPicPr>
        <p:blipFill>
          <a:blip r:embed="rId3"/>
          <a:stretch>
            <a:fillRect/>
          </a:stretch>
        </p:blipFill>
        <p:spPr>
          <a:xfrm>
            <a:off x="7470998" y="2039789"/>
            <a:ext cx="2694980" cy="2694980"/>
          </a:xfrm>
          <a:prstGeom prst="rect">
            <a:avLst/>
          </a:prstGeom>
        </p:spPr>
      </p:pic>
      <p:sp>
        <p:nvSpPr>
          <p:cNvPr id="7" name="TextBox 6"/>
          <p:cNvSpPr txBox="1"/>
          <p:nvPr/>
        </p:nvSpPr>
        <p:spPr>
          <a:xfrm>
            <a:off x="1191314" y="4797910"/>
            <a:ext cx="4120179" cy="1754326"/>
          </a:xfrm>
          <a:prstGeom prst="rect">
            <a:avLst/>
          </a:prstGeom>
          <a:noFill/>
        </p:spPr>
        <p:txBody>
          <a:bodyPr wrap="square" rtlCol="0">
            <a:spAutoFit/>
          </a:bodyPr>
          <a:lstStyle/>
          <a:p>
            <a:pPr lvl="0"/>
            <a:r>
              <a:rPr lang="en-US" b="1" u="sng" dirty="0"/>
              <a:t>Users</a:t>
            </a:r>
            <a:r>
              <a:rPr lang="en-US" dirty="0"/>
              <a:t> are people who accessed the website. Users are permitted to access the entire website.  A free account is provided to any user who wishes to make one. </a:t>
            </a:r>
          </a:p>
          <a:p>
            <a:endParaRPr lang="en-US" dirty="0"/>
          </a:p>
        </p:txBody>
      </p:sp>
      <p:sp>
        <p:nvSpPr>
          <p:cNvPr id="9" name="TextBox 8"/>
          <p:cNvSpPr txBox="1"/>
          <p:nvPr/>
        </p:nvSpPr>
        <p:spPr>
          <a:xfrm>
            <a:off x="6212351" y="4797910"/>
            <a:ext cx="5393159" cy="2308324"/>
          </a:xfrm>
          <a:prstGeom prst="rect">
            <a:avLst/>
          </a:prstGeom>
          <a:noFill/>
        </p:spPr>
        <p:txBody>
          <a:bodyPr wrap="square" rtlCol="0">
            <a:spAutoFit/>
          </a:bodyPr>
          <a:lstStyle/>
          <a:p>
            <a:r>
              <a:rPr lang="en-US" b="1" u="sng" dirty="0"/>
              <a:t>Administrators</a:t>
            </a:r>
            <a:r>
              <a:rPr lang="en-US" dirty="0"/>
              <a:t> are responsible to take care of the </a:t>
            </a:r>
            <a:r>
              <a:rPr lang="en-US" dirty="0" err="1"/>
              <a:t>Teamee</a:t>
            </a:r>
            <a:r>
              <a:rPr lang="en-US" dirty="0"/>
              <a:t> website and messages.  Administrators must login to gain access to the administrator portal. The administrator will be able to view users’ account information, but not the user’s password.  The administrator can view current, past, and future orders made by users. </a:t>
            </a:r>
          </a:p>
          <a:p>
            <a:endParaRPr lang="en-US" dirty="0"/>
          </a:p>
        </p:txBody>
      </p:sp>
      <p:sp>
        <p:nvSpPr>
          <p:cNvPr id="3" name="Rectangle 2"/>
          <p:cNvSpPr/>
          <p:nvPr/>
        </p:nvSpPr>
        <p:spPr>
          <a:xfrm>
            <a:off x="5702949" y="2039789"/>
            <a:ext cx="158578" cy="4364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921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graphicFrame>
        <p:nvGraphicFramePr>
          <p:cNvPr id="3" name="Table 2"/>
          <p:cNvGraphicFramePr>
            <a:graphicFrameLocks noGrp="1"/>
          </p:cNvGraphicFramePr>
          <p:nvPr>
            <p:extLst>
              <p:ext uri="{D42A27DB-BD31-4B8C-83A1-F6EECF244321}">
                <p14:modId xmlns:p14="http://schemas.microsoft.com/office/powerpoint/2010/main" val="3318702076"/>
              </p:ext>
            </p:extLst>
          </p:nvPr>
        </p:nvGraphicFramePr>
        <p:xfrm>
          <a:off x="7584142" y="2018605"/>
          <a:ext cx="3377901" cy="4708392"/>
        </p:xfrm>
        <a:graphic>
          <a:graphicData uri="http://schemas.openxmlformats.org/drawingml/2006/table">
            <a:tbl>
              <a:tblPr firstRow="1" firstCol="1" bandRow="1">
                <a:tableStyleId>{5C22544A-7EE6-4342-B048-85BDC9FD1C3A}</a:tableStyleId>
              </a:tblPr>
              <a:tblGrid>
                <a:gridCol w="958766">
                  <a:extLst>
                    <a:ext uri="{9D8B030D-6E8A-4147-A177-3AD203B41FA5}">
                      <a16:colId xmlns:a16="http://schemas.microsoft.com/office/drawing/2014/main" val="3380979016"/>
                    </a:ext>
                  </a:extLst>
                </a:gridCol>
                <a:gridCol w="2419135">
                  <a:extLst>
                    <a:ext uri="{9D8B030D-6E8A-4147-A177-3AD203B41FA5}">
                      <a16:colId xmlns:a16="http://schemas.microsoft.com/office/drawing/2014/main" val="2210708531"/>
                    </a:ext>
                  </a:extLst>
                </a:gridCol>
              </a:tblGrid>
              <a:tr h="75942">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UC-1 Register for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183926847"/>
                  </a:ext>
                </a:extLst>
              </a:tr>
              <a:tr h="75942">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83656949"/>
                  </a:ext>
                </a:extLst>
              </a:tr>
              <a:tr h="227826">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shall register for an account on Teamee by clicking of the Register link.  The user must enter his/her email information, username, and password to register.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333994354"/>
                  </a:ext>
                </a:extLst>
              </a:tr>
              <a:tr h="151883">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Register link to register for an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627301688"/>
                  </a:ext>
                </a:extLst>
              </a:tr>
              <a:tr h="227826">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PRE-1 User must have a valid email address</a:t>
                      </a:r>
                    </a:p>
                    <a:p>
                      <a:pPr marL="0" marR="0">
                        <a:lnSpc>
                          <a:spcPct val="110000"/>
                        </a:lnSpc>
                        <a:spcBef>
                          <a:spcPts val="0"/>
                        </a:spcBef>
                        <a:spcAft>
                          <a:spcPts val="0"/>
                        </a:spcAft>
                      </a:pPr>
                      <a:r>
                        <a:rPr lang="en-US" sz="300" dirty="0">
                          <a:effectLst/>
                        </a:rPr>
                        <a:t>PRE-2 Username must be available</a:t>
                      </a:r>
                    </a:p>
                    <a:p>
                      <a:pPr marL="0" marR="0">
                        <a:lnSpc>
                          <a:spcPct val="110000"/>
                        </a:lnSpc>
                        <a:spcBef>
                          <a:spcPts val="0"/>
                        </a:spcBef>
                        <a:spcAft>
                          <a:spcPts val="0"/>
                        </a:spcAft>
                      </a:pPr>
                      <a:r>
                        <a:rPr lang="en-US" sz="300" dirty="0">
                          <a:effectLst/>
                        </a:rPr>
                        <a:t>PRE-3 Password must be at least 6 characters long</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94481481"/>
                  </a:ext>
                </a:extLst>
              </a:tr>
              <a:tr h="303767">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Teamee shall send a verification email to the user’s email</a:t>
                      </a:r>
                    </a:p>
                    <a:p>
                      <a:pPr marL="0" marR="0">
                        <a:lnSpc>
                          <a:spcPct val="110000"/>
                        </a:lnSpc>
                        <a:spcBef>
                          <a:spcPts val="0"/>
                        </a:spcBef>
                        <a:spcAft>
                          <a:spcPts val="0"/>
                        </a:spcAft>
                      </a:pPr>
                      <a:r>
                        <a:rPr lang="en-US" sz="300">
                          <a:effectLst/>
                        </a:rPr>
                        <a:t>POST-2 The user shall click on the verification link in the email</a:t>
                      </a:r>
                    </a:p>
                    <a:p>
                      <a:pPr marL="0" marR="0">
                        <a:lnSpc>
                          <a:spcPct val="110000"/>
                        </a:lnSpc>
                        <a:spcBef>
                          <a:spcPts val="0"/>
                        </a:spcBef>
                        <a:spcAft>
                          <a:spcPts val="0"/>
                        </a:spcAft>
                      </a:pPr>
                      <a:r>
                        <a:rPr lang="en-US" sz="300">
                          <a:effectLst/>
                        </a:rPr>
                        <a:t>POST-3 The user’s information shall be stored in the Teamee’s database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964484015"/>
                  </a:ext>
                </a:extLst>
              </a:tr>
              <a:tr h="607535">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Register for an Account</a:t>
                      </a:r>
                    </a:p>
                    <a:p>
                      <a:pPr marL="342900" marR="0" lvl="0" indent="-342900">
                        <a:lnSpc>
                          <a:spcPct val="110000"/>
                        </a:lnSpc>
                        <a:spcBef>
                          <a:spcPts val="0"/>
                        </a:spcBef>
                        <a:spcAft>
                          <a:spcPts val="0"/>
                        </a:spcAft>
                        <a:buFont typeface="+mj-lt"/>
                        <a:buAutoNum type="arabicPeriod"/>
                      </a:pPr>
                      <a:r>
                        <a:rPr lang="en-US" sz="300">
                          <a:effectLst/>
                        </a:rPr>
                        <a:t>User click on the Register link on the Teamee web app</a:t>
                      </a:r>
                    </a:p>
                    <a:p>
                      <a:pPr marL="342900" marR="0" lvl="0" indent="-342900">
                        <a:lnSpc>
                          <a:spcPct val="110000"/>
                        </a:lnSpc>
                        <a:spcBef>
                          <a:spcPts val="0"/>
                        </a:spcBef>
                        <a:spcAft>
                          <a:spcPts val="0"/>
                        </a:spcAft>
                        <a:buFont typeface="+mj-lt"/>
                        <a:buAutoNum type="arabicPeriod"/>
                      </a:pPr>
                      <a:r>
                        <a:rPr lang="en-US" sz="300">
                          <a:effectLst/>
                        </a:rPr>
                        <a:t>User enter a valid email address</a:t>
                      </a:r>
                    </a:p>
                    <a:p>
                      <a:pPr marL="342900" marR="0" lvl="0" indent="-342900">
                        <a:lnSpc>
                          <a:spcPct val="110000"/>
                        </a:lnSpc>
                        <a:spcBef>
                          <a:spcPts val="0"/>
                        </a:spcBef>
                        <a:spcAft>
                          <a:spcPts val="0"/>
                        </a:spcAft>
                        <a:buFont typeface="+mj-lt"/>
                        <a:buAutoNum type="arabicPeriod"/>
                      </a:pPr>
                      <a:r>
                        <a:rPr lang="en-US" sz="300">
                          <a:effectLst/>
                        </a:rPr>
                        <a:t>User enter a username that is available</a:t>
                      </a:r>
                    </a:p>
                    <a:p>
                      <a:pPr marL="342900" marR="0" lvl="0" indent="-342900">
                        <a:lnSpc>
                          <a:spcPct val="110000"/>
                        </a:lnSpc>
                        <a:spcBef>
                          <a:spcPts val="0"/>
                        </a:spcBef>
                        <a:spcAft>
                          <a:spcPts val="0"/>
                        </a:spcAft>
                        <a:buFont typeface="+mj-lt"/>
                        <a:buAutoNum type="arabicPeriod"/>
                      </a:pPr>
                      <a:r>
                        <a:rPr lang="en-US" sz="300">
                          <a:effectLst/>
                        </a:rPr>
                        <a:t>User enter a password that is at least 6 characters long</a:t>
                      </a:r>
                    </a:p>
                    <a:p>
                      <a:pPr marL="342900" marR="0" lvl="0" indent="-342900">
                        <a:lnSpc>
                          <a:spcPct val="110000"/>
                        </a:lnSpc>
                        <a:spcBef>
                          <a:spcPts val="0"/>
                        </a:spcBef>
                        <a:spcAft>
                          <a:spcPts val="0"/>
                        </a:spcAft>
                        <a:buFont typeface="+mj-lt"/>
                        <a:buAutoNum type="arabicPeriod"/>
                      </a:pPr>
                      <a:r>
                        <a:rPr lang="en-US" sz="300">
                          <a:effectLst/>
                        </a:rPr>
                        <a:t>User click submit button</a:t>
                      </a:r>
                    </a:p>
                    <a:p>
                      <a:pPr marL="342900" marR="0" lvl="0" indent="-342900">
                        <a:lnSpc>
                          <a:spcPct val="110000"/>
                        </a:lnSpc>
                        <a:spcBef>
                          <a:spcPts val="0"/>
                        </a:spcBef>
                        <a:spcAft>
                          <a:spcPts val="0"/>
                        </a:spcAft>
                        <a:buFont typeface="+mj-lt"/>
                        <a:buAutoNum type="arabicPeriod"/>
                      </a:pPr>
                      <a:r>
                        <a:rPr lang="en-US" sz="300">
                          <a:effectLst/>
                        </a:rPr>
                        <a:t>System shall display a confirmation screen that tell the user to check his/her email for verification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706287414"/>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1.1 Sign-in to a Registered Account</a:t>
                      </a:r>
                    </a:p>
                    <a:p>
                      <a:pPr marL="0" marR="0">
                        <a:lnSpc>
                          <a:spcPct val="110000"/>
                        </a:lnSpc>
                        <a:spcBef>
                          <a:spcPts val="0"/>
                        </a:spcBef>
                        <a:spcAft>
                          <a:spcPts val="0"/>
                        </a:spcAft>
                      </a:pPr>
                      <a:r>
                        <a:rPr lang="en-US" sz="300">
                          <a:effectLst/>
                        </a:rPr>
                        <a:t>     1. User with an existing account shall sign into his/her account</a:t>
                      </a:r>
                    </a:p>
                    <a:p>
                      <a:pPr marL="0" marR="0">
                        <a:lnSpc>
                          <a:spcPct val="110000"/>
                        </a:lnSpc>
                        <a:spcBef>
                          <a:spcPts val="0"/>
                        </a:spcBef>
                        <a:spcAft>
                          <a:spcPts val="0"/>
                        </a:spcAft>
                      </a:pPr>
                      <a:r>
                        <a:rPr lang="en-US" sz="300">
                          <a:effectLst/>
                        </a:rPr>
                        <a:t>     2. User sign in using his/her email with the correct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094986396"/>
                  </a:ext>
                </a:extLst>
              </a:tr>
              <a:tr h="303767">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E1 Invalid email address</a:t>
                      </a:r>
                    </a:p>
                    <a:p>
                      <a:pPr marL="0" marR="0">
                        <a:lnSpc>
                          <a:spcPct val="110000"/>
                        </a:lnSpc>
                        <a:spcBef>
                          <a:spcPts val="0"/>
                        </a:spcBef>
                        <a:spcAft>
                          <a:spcPts val="0"/>
                        </a:spcAft>
                      </a:pPr>
                      <a:r>
                        <a:rPr lang="en-US" sz="300">
                          <a:effectLst/>
                        </a:rPr>
                        <a:t>E2 User name is taken</a:t>
                      </a:r>
                    </a:p>
                    <a:p>
                      <a:pPr marL="0" marR="0">
                        <a:lnSpc>
                          <a:spcPct val="110000"/>
                        </a:lnSpc>
                        <a:spcBef>
                          <a:spcPts val="0"/>
                        </a:spcBef>
                        <a:spcAft>
                          <a:spcPts val="0"/>
                        </a:spcAft>
                      </a:pPr>
                      <a:r>
                        <a:rPr lang="en-US" sz="300">
                          <a:effectLst/>
                        </a:rPr>
                        <a:t>E3 Password is not long enough</a:t>
                      </a:r>
                    </a:p>
                    <a:p>
                      <a:pPr marL="0" marR="0">
                        <a:lnSpc>
                          <a:spcPct val="110000"/>
                        </a:lnSpc>
                        <a:spcBef>
                          <a:spcPts val="0"/>
                        </a:spcBef>
                        <a:spcAft>
                          <a:spcPts val="0"/>
                        </a:spcAft>
                      </a:pPr>
                      <a:r>
                        <a:rPr lang="en-US" sz="300">
                          <a:effectLst/>
                        </a:rPr>
                        <a:t>E4 Password does not match confirm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127204599"/>
                  </a:ext>
                </a:extLst>
              </a:tr>
              <a:tr h="75942">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987364486"/>
                  </a:ext>
                </a:extLst>
              </a:tr>
              <a:tr h="75942">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Dozens of users a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15525547"/>
                  </a:ext>
                </a:extLst>
              </a:tr>
              <a:tr h="75942">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119943968"/>
                  </a:ext>
                </a:extLst>
              </a:tr>
              <a:tr h="15188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AS-1 User have an email address</a:t>
                      </a:r>
                    </a:p>
                    <a:p>
                      <a:pPr marL="0" marR="0">
                        <a:lnSpc>
                          <a:spcPct val="110000"/>
                        </a:lnSpc>
                        <a:spcBef>
                          <a:spcPts val="0"/>
                        </a:spcBef>
                        <a:spcAft>
                          <a:spcPts val="0"/>
                        </a:spcAft>
                      </a:pPr>
                      <a:r>
                        <a:rPr lang="en-US" sz="300">
                          <a:effectLst/>
                        </a:rPr>
                        <a:t>AS-2 Peak usage when web app first become available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211919158"/>
                  </a:ext>
                </a:extLst>
              </a:tr>
              <a:tr h="151883">
                <a:tc>
                  <a:txBody>
                    <a:bodyPr/>
                    <a:lstStyle/>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 </a:t>
                      </a:r>
                    </a:p>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367267727"/>
                  </a:ext>
                </a:extLst>
              </a:tr>
              <a:tr h="75942">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UC-2 Add Item to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273280273"/>
                  </a:ext>
                </a:extLst>
              </a:tr>
              <a:tr h="75942">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57552487"/>
                  </a:ext>
                </a:extLst>
              </a:tr>
              <a:tr h="151883">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can browser drinks and products sold by Teamee and select products to be added to his/her shopping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925665961"/>
                  </a:ext>
                </a:extLst>
              </a:tr>
              <a:tr h="227826">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Menu link located in the navigation bar.  In the Menu page, the user can click on a product and click on the Add to Cart button.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44298314"/>
                  </a:ext>
                </a:extLst>
              </a:tr>
              <a:tr h="151883">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be in the Menu page</a:t>
                      </a:r>
                    </a:p>
                    <a:p>
                      <a:pPr marL="0" marR="0">
                        <a:lnSpc>
                          <a:spcPct val="110000"/>
                        </a:lnSpc>
                        <a:spcBef>
                          <a:spcPts val="0"/>
                        </a:spcBef>
                        <a:spcAft>
                          <a:spcPts val="0"/>
                        </a:spcAft>
                      </a:pPr>
                      <a:r>
                        <a:rPr lang="en-US" sz="300">
                          <a:effectLst/>
                        </a:rPr>
                        <a:t>PRE-2 User set quantity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101383914"/>
                  </a:ext>
                </a:extLst>
              </a:tr>
              <a:tr h="75942">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Item is added to chart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832685111"/>
                  </a:ext>
                </a:extLst>
              </a:tr>
              <a:tr h="455650">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Add Item to Cart</a:t>
                      </a:r>
                    </a:p>
                    <a:p>
                      <a:pPr marL="342900" marR="0" lvl="0" indent="-342900">
                        <a:lnSpc>
                          <a:spcPct val="110000"/>
                        </a:lnSpc>
                        <a:spcBef>
                          <a:spcPts val="0"/>
                        </a:spcBef>
                        <a:spcAft>
                          <a:spcPts val="0"/>
                        </a:spcAft>
                        <a:buFont typeface="+mj-lt"/>
                        <a:buAutoNum type="arabicPeriod"/>
                      </a:pPr>
                      <a:r>
                        <a:rPr lang="en-US" sz="300">
                          <a:effectLst/>
                        </a:rPr>
                        <a:t>User click on a product in the Menu page</a:t>
                      </a:r>
                    </a:p>
                    <a:p>
                      <a:pPr marL="342900" marR="0" lvl="0" indent="-342900">
                        <a:lnSpc>
                          <a:spcPct val="110000"/>
                        </a:lnSpc>
                        <a:spcBef>
                          <a:spcPts val="0"/>
                        </a:spcBef>
                        <a:spcAft>
                          <a:spcPts val="0"/>
                        </a:spcAft>
                        <a:buFont typeface="+mj-lt"/>
                        <a:buAutoNum type="arabicPeriod"/>
                      </a:pPr>
                      <a:r>
                        <a:rPr lang="en-US" sz="300">
                          <a:effectLst/>
                        </a:rPr>
                        <a:t>User select the quantity to be added</a:t>
                      </a:r>
                    </a:p>
                    <a:p>
                      <a:pPr marL="342900" marR="0" lvl="0" indent="-342900">
                        <a:lnSpc>
                          <a:spcPct val="110000"/>
                        </a:lnSpc>
                        <a:spcBef>
                          <a:spcPts val="0"/>
                        </a:spcBef>
                        <a:spcAft>
                          <a:spcPts val="0"/>
                        </a:spcAft>
                        <a:buFont typeface="+mj-lt"/>
                        <a:buAutoNum type="arabicPeriod"/>
                      </a:pPr>
                      <a:r>
                        <a:rPr lang="en-US" sz="300">
                          <a:effectLst/>
                        </a:rPr>
                        <a:t>User click Add to Cart button</a:t>
                      </a:r>
                    </a:p>
                    <a:p>
                      <a:pPr marL="342900" marR="0" lvl="0" indent="-342900">
                        <a:lnSpc>
                          <a:spcPct val="110000"/>
                        </a:lnSpc>
                        <a:spcBef>
                          <a:spcPts val="0"/>
                        </a:spcBef>
                        <a:spcAft>
                          <a:spcPts val="0"/>
                        </a:spcAft>
                        <a:buFont typeface="+mj-lt"/>
                        <a:buAutoNum type="arabicPeriod"/>
                      </a:pPr>
                      <a:r>
                        <a:rPr lang="en-US" sz="300">
                          <a:effectLst/>
                        </a:rPr>
                        <a:t>Item is added to cart </a:t>
                      </a:r>
                    </a:p>
                    <a:p>
                      <a:pPr marL="342900" marR="0" lvl="0" indent="-342900">
                        <a:lnSpc>
                          <a:spcPct val="110000"/>
                        </a:lnSpc>
                        <a:spcBef>
                          <a:spcPts val="0"/>
                        </a:spcBef>
                        <a:spcAft>
                          <a:spcPts val="0"/>
                        </a:spcAft>
                        <a:buFont typeface="+mj-lt"/>
                        <a:buAutoNum type="arabicPeriod"/>
                      </a:pPr>
                      <a:r>
                        <a:rPr lang="en-US" sz="300">
                          <a:effectLst/>
                        </a:rPr>
                        <a:t>Number of items in cart is updated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096163412"/>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2.1 Item is Unavailable </a:t>
                      </a:r>
                    </a:p>
                    <a:p>
                      <a:pPr marL="0" marR="0">
                        <a:lnSpc>
                          <a:spcPct val="110000"/>
                        </a:lnSpc>
                        <a:spcBef>
                          <a:spcPts val="0"/>
                        </a:spcBef>
                        <a:spcAft>
                          <a:spcPts val="0"/>
                        </a:spcAft>
                      </a:pPr>
                      <a:r>
                        <a:rPr lang="en-US" sz="300">
                          <a:effectLst/>
                        </a:rPr>
                        <a:t>     1. An alert will display if the user attempts to add an item that is unavailable to cart </a:t>
                      </a:r>
                    </a:p>
                    <a:p>
                      <a:pPr marL="0" marR="0">
                        <a:lnSpc>
                          <a:spcPct val="110000"/>
                        </a:lnSpc>
                        <a:spcBef>
                          <a:spcPts val="0"/>
                        </a:spcBef>
                        <a:spcAft>
                          <a:spcPts val="0"/>
                        </a:spcAft>
                      </a:pPr>
                      <a:r>
                        <a:rPr lang="en-US" sz="300">
                          <a:effectLst/>
                        </a:rPr>
                        <a:t>     2. Item is not added into the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856885726"/>
                  </a:ext>
                </a:extLst>
              </a:tr>
              <a:tr h="75942">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67379611"/>
                  </a:ext>
                </a:extLst>
              </a:tr>
              <a:tr h="75942">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272144938"/>
                  </a:ext>
                </a:extLst>
              </a:tr>
              <a:tr h="75942">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Hundreds of instances per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13303503"/>
                  </a:ext>
                </a:extLst>
              </a:tr>
              <a:tr h="75942">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932008968"/>
                  </a:ext>
                </a:extLst>
              </a:tr>
              <a:tr h="75942">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AS-1 User have internet connection to access the Menu page</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35257189"/>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38908475"/>
              </p:ext>
            </p:extLst>
          </p:nvPr>
        </p:nvGraphicFramePr>
        <p:xfrm>
          <a:off x="3937299" y="2018605"/>
          <a:ext cx="3248809" cy="4708397"/>
        </p:xfrm>
        <a:graphic>
          <a:graphicData uri="http://schemas.openxmlformats.org/drawingml/2006/table">
            <a:tbl>
              <a:tblPr firstRow="1" firstCol="1" bandRow="1">
                <a:tableStyleId>{5C22544A-7EE6-4342-B048-85BDC9FD1C3A}</a:tableStyleId>
              </a:tblPr>
              <a:tblGrid>
                <a:gridCol w="922124">
                  <a:extLst>
                    <a:ext uri="{9D8B030D-6E8A-4147-A177-3AD203B41FA5}">
                      <a16:colId xmlns:a16="http://schemas.microsoft.com/office/drawing/2014/main" val="2843728520"/>
                    </a:ext>
                  </a:extLst>
                </a:gridCol>
                <a:gridCol w="2326685">
                  <a:extLst>
                    <a:ext uri="{9D8B030D-6E8A-4147-A177-3AD203B41FA5}">
                      <a16:colId xmlns:a16="http://schemas.microsoft.com/office/drawing/2014/main" val="2646794064"/>
                    </a:ext>
                  </a:extLst>
                </a:gridCol>
              </a:tblGrid>
              <a:tr h="75943">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UC-1 Register for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08977299"/>
                  </a:ext>
                </a:extLst>
              </a:tr>
              <a:tr h="75943">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141890217"/>
                  </a:ext>
                </a:extLst>
              </a:tr>
              <a:tr h="227824">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The user shall register for an account on </a:t>
                      </a:r>
                      <a:r>
                        <a:rPr lang="en-US" sz="300" dirty="0" err="1">
                          <a:effectLst/>
                        </a:rPr>
                        <a:t>Teamee</a:t>
                      </a:r>
                      <a:r>
                        <a:rPr lang="en-US" sz="300" dirty="0">
                          <a:effectLst/>
                        </a:rPr>
                        <a:t> by clicking of the Register link.  The user must enter his/her email information, username, and password to register.</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895561798"/>
                  </a:ext>
                </a:extLst>
              </a:tr>
              <a:tr h="151883">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Register link to register for an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801319753"/>
                  </a:ext>
                </a:extLst>
              </a:tr>
              <a:tr h="227824">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have a valid email address</a:t>
                      </a:r>
                    </a:p>
                    <a:p>
                      <a:pPr marL="0" marR="0">
                        <a:lnSpc>
                          <a:spcPct val="110000"/>
                        </a:lnSpc>
                        <a:spcBef>
                          <a:spcPts val="0"/>
                        </a:spcBef>
                        <a:spcAft>
                          <a:spcPts val="0"/>
                        </a:spcAft>
                      </a:pPr>
                      <a:r>
                        <a:rPr lang="en-US" sz="300">
                          <a:effectLst/>
                        </a:rPr>
                        <a:t>PRE-2 Username must be available</a:t>
                      </a:r>
                    </a:p>
                    <a:p>
                      <a:pPr marL="0" marR="0">
                        <a:lnSpc>
                          <a:spcPct val="110000"/>
                        </a:lnSpc>
                        <a:spcBef>
                          <a:spcPts val="0"/>
                        </a:spcBef>
                        <a:spcAft>
                          <a:spcPts val="0"/>
                        </a:spcAft>
                      </a:pPr>
                      <a:r>
                        <a:rPr lang="en-US" sz="300">
                          <a:effectLst/>
                        </a:rPr>
                        <a:t>PRE-3 Password must be at least 6 characters long</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026498226"/>
                  </a:ext>
                </a:extLst>
              </a:tr>
              <a:tr h="303767">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Teamee shall send a verification email to the user’s email</a:t>
                      </a:r>
                    </a:p>
                    <a:p>
                      <a:pPr marL="0" marR="0">
                        <a:lnSpc>
                          <a:spcPct val="110000"/>
                        </a:lnSpc>
                        <a:spcBef>
                          <a:spcPts val="0"/>
                        </a:spcBef>
                        <a:spcAft>
                          <a:spcPts val="0"/>
                        </a:spcAft>
                      </a:pPr>
                      <a:r>
                        <a:rPr lang="en-US" sz="300">
                          <a:effectLst/>
                        </a:rPr>
                        <a:t>POST-2 The user shall click on the verification link in the email</a:t>
                      </a:r>
                    </a:p>
                    <a:p>
                      <a:pPr marL="0" marR="0">
                        <a:lnSpc>
                          <a:spcPct val="110000"/>
                        </a:lnSpc>
                        <a:spcBef>
                          <a:spcPts val="0"/>
                        </a:spcBef>
                        <a:spcAft>
                          <a:spcPts val="0"/>
                        </a:spcAft>
                      </a:pPr>
                      <a:r>
                        <a:rPr lang="en-US" sz="300">
                          <a:effectLst/>
                        </a:rPr>
                        <a:t>POST-3 The user’s information shall be stored in the Teamee’s database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263017626"/>
                  </a:ext>
                </a:extLst>
              </a:tr>
              <a:tr h="607534">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Register for an Account</a:t>
                      </a:r>
                    </a:p>
                    <a:p>
                      <a:pPr marL="342900" marR="0" lvl="0" indent="-342900">
                        <a:lnSpc>
                          <a:spcPct val="110000"/>
                        </a:lnSpc>
                        <a:spcBef>
                          <a:spcPts val="0"/>
                        </a:spcBef>
                        <a:spcAft>
                          <a:spcPts val="0"/>
                        </a:spcAft>
                        <a:buFont typeface="+mj-lt"/>
                        <a:buAutoNum type="arabicPeriod"/>
                      </a:pPr>
                      <a:r>
                        <a:rPr lang="en-US" sz="300">
                          <a:effectLst/>
                        </a:rPr>
                        <a:t>User click on the Register link on the Teamee web app</a:t>
                      </a:r>
                    </a:p>
                    <a:p>
                      <a:pPr marL="342900" marR="0" lvl="0" indent="-342900">
                        <a:lnSpc>
                          <a:spcPct val="110000"/>
                        </a:lnSpc>
                        <a:spcBef>
                          <a:spcPts val="0"/>
                        </a:spcBef>
                        <a:spcAft>
                          <a:spcPts val="0"/>
                        </a:spcAft>
                        <a:buFont typeface="+mj-lt"/>
                        <a:buAutoNum type="arabicPeriod"/>
                      </a:pPr>
                      <a:r>
                        <a:rPr lang="en-US" sz="300">
                          <a:effectLst/>
                        </a:rPr>
                        <a:t>User enter a valid email address</a:t>
                      </a:r>
                    </a:p>
                    <a:p>
                      <a:pPr marL="342900" marR="0" lvl="0" indent="-342900">
                        <a:lnSpc>
                          <a:spcPct val="110000"/>
                        </a:lnSpc>
                        <a:spcBef>
                          <a:spcPts val="0"/>
                        </a:spcBef>
                        <a:spcAft>
                          <a:spcPts val="0"/>
                        </a:spcAft>
                        <a:buFont typeface="+mj-lt"/>
                        <a:buAutoNum type="arabicPeriod"/>
                      </a:pPr>
                      <a:r>
                        <a:rPr lang="en-US" sz="300">
                          <a:effectLst/>
                        </a:rPr>
                        <a:t>User enter a username that is available</a:t>
                      </a:r>
                    </a:p>
                    <a:p>
                      <a:pPr marL="342900" marR="0" lvl="0" indent="-342900">
                        <a:lnSpc>
                          <a:spcPct val="110000"/>
                        </a:lnSpc>
                        <a:spcBef>
                          <a:spcPts val="0"/>
                        </a:spcBef>
                        <a:spcAft>
                          <a:spcPts val="0"/>
                        </a:spcAft>
                        <a:buFont typeface="+mj-lt"/>
                        <a:buAutoNum type="arabicPeriod"/>
                      </a:pPr>
                      <a:r>
                        <a:rPr lang="en-US" sz="300">
                          <a:effectLst/>
                        </a:rPr>
                        <a:t>User enter a password that is at least 6 characters long</a:t>
                      </a:r>
                    </a:p>
                    <a:p>
                      <a:pPr marL="342900" marR="0" lvl="0" indent="-342900">
                        <a:lnSpc>
                          <a:spcPct val="110000"/>
                        </a:lnSpc>
                        <a:spcBef>
                          <a:spcPts val="0"/>
                        </a:spcBef>
                        <a:spcAft>
                          <a:spcPts val="0"/>
                        </a:spcAft>
                        <a:buFont typeface="+mj-lt"/>
                        <a:buAutoNum type="arabicPeriod"/>
                      </a:pPr>
                      <a:r>
                        <a:rPr lang="en-US" sz="300">
                          <a:effectLst/>
                        </a:rPr>
                        <a:t>User click submit button</a:t>
                      </a:r>
                    </a:p>
                    <a:p>
                      <a:pPr marL="342900" marR="0" lvl="0" indent="-342900">
                        <a:lnSpc>
                          <a:spcPct val="110000"/>
                        </a:lnSpc>
                        <a:spcBef>
                          <a:spcPts val="0"/>
                        </a:spcBef>
                        <a:spcAft>
                          <a:spcPts val="0"/>
                        </a:spcAft>
                        <a:buFont typeface="+mj-lt"/>
                        <a:buAutoNum type="arabicPeriod"/>
                      </a:pPr>
                      <a:r>
                        <a:rPr lang="en-US" sz="300">
                          <a:effectLst/>
                        </a:rPr>
                        <a:t>System shall display a confirmation screen that tell the user to check his/her email for verification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3982322"/>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1.1 Sign-in to a Registered Account</a:t>
                      </a:r>
                    </a:p>
                    <a:p>
                      <a:pPr marL="0" marR="0">
                        <a:lnSpc>
                          <a:spcPct val="110000"/>
                        </a:lnSpc>
                        <a:spcBef>
                          <a:spcPts val="0"/>
                        </a:spcBef>
                        <a:spcAft>
                          <a:spcPts val="0"/>
                        </a:spcAft>
                      </a:pPr>
                      <a:r>
                        <a:rPr lang="en-US" sz="300">
                          <a:effectLst/>
                        </a:rPr>
                        <a:t>     1. User with an existing account shall sign into his/her account</a:t>
                      </a:r>
                    </a:p>
                    <a:p>
                      <a:pPr marL="0" marR="0">
                        <a:lnSpc>
                          <a:spcPct val="110000"/>
                        </a:lnSpc>
                        <a:spcBef>
                          <a:spcPts val="0"/>
                        </a:spcBef>
                        <a:spcAft>
                          <a:spcPts val="0"/>
                        </a:spcAft>
                      </a:pPr>
                      <a:r>
                        <a:rPr lang="en-US" sz="300">
                          <a:effectLst/>
                        </a:rPr>
                        <a:t>     2. User sign in using his/her email with the correct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1280635"/>
                  </a:ext>
                </a:extLst>
              </a:tr>
              <a:tr h="303767">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E1 Invalid email address</a:t>
                      </a:r>
                    </a:p>
                    <a:p>
                      <a:pPr marL="0" marR="0">
                        <a:lnSpc>
                          <a:spcPct val="110000"/>
                        </a:lnSpc>
                        <a:spcBef>
                          <a:spcPts val="0"/>
                        </a:spcBef>
                        <a:spcAft>
                          <a:spcPts val="0"/>
                        </a:spcAft>
                      </a:pPr>
                      <a:r>
                        <a:rPr lang="en-US" sz="300">
                          <a:effectLst/>
                        </a:rPr>
                        <a:t>E2 User name is taken</a:t>
                      </a:r>
                    </a:p>
                    <a:p>
                      <a:pPr marL="0" marR="0">
                        <a:lnSpc>
                          <a:spcPct val="110000"/>
                        </a:lnSpc>
                        <a:spcBef>
                          <a:spcPts val="0"/>
                        </a:spcBef>
                        <a:spcAft>
                          <a:spcPts val="0"/>
                        </a:spcAft>
                      </a:pPr>
                      <a:r>
                        <a:rPr lang="en-US" sz="300">
                          <a:effectLst/>
                        </a:rPr>
                        <a:t>E3 Password is not long enough</a:t>
                      </a:r>
                    </a:p>
                    <a:p>
                      <a:pPr marL="0" marR="0">
                        <a:lnSpc>
                          <a:spcPct val="110000"/>
                        </a:lnSpc>
                        <a:spcBef>
                          <a:spcPts val="0"/>
                        </a:spcBef>
                        <a:spcAft>
                          <a:spcPts val="0"/>
                        </a:spcAft>
                      </a:pPr>
                      <a:r>
                        <a:rPr lang="en-US" sz="300">
                          <a:effectLst/>
                        </a:rPr>
                        <a:t>E4 Password does not match confirm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679875463"/>
                  </a:ext>
                </a:extLst>
              </a:tr>
              <a:tr h="75943">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693171973"/>
                  </a:ext>
                </a:extLst>
              </a:tr>
              <a:tr h="75943">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Dozens of users a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235237197"/>
                  </a:ext>
                </a:extLst>
              </a:tr>
              <a:tr h="75943">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67847701"/>
                  </a:ext>
                </a:extLst>
              </a:tr>
              <a:tr h="15188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AS-1 User have an email address</a:t>
                      </a:r>
                    </a:p>
                    <a:p>
                      <a:pPr marL="0" marR="0">
                        <a:lnSpc>
                          <a:spcPct val="110000"/>
                        </a:lnSpc>
                        <a:spcBef>
                          <a:spcPts val="0"/>
                        </a:spcBef>
                        <a:spcAft>
                          <a:spcPts val="0"/>
                        </a:spcAft>
                      </a:pPr>
                      <a:r>
                        <a:rPr lang="en-US" sz="300">
                          <a:effectLst/>
                        </a:rPr>
                        <a:t>AS-2 Peak usage when web app first become available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20367599"/>
                  </a:ext>
                </a:extLst>
              </a:tr>
              <a:tr h="151883">
                <a:tc>
                  <a:txBody>
                    <a:bodyPr/>
                    <a:lstStyle/>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 </a:t>
                      </a:r>
                    </a:p>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9613728"/>
                  </a:ext>
                </a:extLst>
              </a:tr>
              <a:tr h="75943">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UC-2 Add Item to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424659663"/>
                  </a:ext>
                </a:extLst>
              </a:tr>
              <a:tr h="75943">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909652053"/>
                  </a:ext>
                </a:extLst>
              </a:tr>
              <a:tr h="151883">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can browser drinks and products sold by Teamee and select products to be added to his/her shopping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90878772"/>
                  </a:ext>
                </a:extLst>
              </a:tr>
              <a:tr h="227824">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Menu link located in the navigation bar.  In the Menu page, the user can click on a product and click on the Add to Cart button.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891318433"/>
                  </a:ext>
                </a:extLst>
              </a:tr>
              <a:tr h="151883">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be in the Menu page</a:t>
                      </a:r>
                    </a:p>
                    <a:p>
                      <a:pPr marL="0" marR="0">
                        <a:lnSpc>
                          <a:spcPct val="110000"/>
                        </a:lnSpc>
                        <a:spcBef>
                          <a:spcPts val="0"/>
                        </a:spcBef>
                        <a:spcAft>
                          <a:spcPts val="0"/>
                        </a:spcAft>
                      </a:pPr>
                      <a:r>
                        <a:rPr lang="en-US" sz="300">
                          <a:effectLst/>
                        </a:rPr>
                        <a:t>PRE-2 User set quantity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942675512"/>
                  </a:ext>
                </a:extLst>
              </a:tr>
              <a:tr h="75943">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Item is added to chart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43313816"/>
                  </a:ext>
                </a:extLst>
              </a:tr>
              <a:tr h="455649">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Add Item to Cart</a:t>
                      </a:r>
                    </a:p>
                    <a:p>
                      <a:pPr marL="342900" marR="0" lvl="0" indent="-342900">
                        <a:lnSpc>
                          <a:spcPct val="110000"/>
                        </a:lnSpc>
                        <a:spcBef>
                          <a:spcPts val="0"/>
                        </a:spcBef>
                        <a:spcAft>
                          <a:spcPts val="0"/>
                        </a:spcAft>
                        <a:buFont typeface="+mj-lt"/>
                        <a:buAutoNum type="arabicPeriod"/>
                      </a:pPr>
                      <a:r>
                        <a:rPr lang="en-US" sz="300">
                          <a:effectLst/>
                        </a:rPr>
                        <a:t>User click on a product in the Menu page</a:t>
                      </a:r>
                    </a:p>
                    <a:p>
                      <a:pPr marL="342900" marR="0" lvl="0" indent="-342900">
                        <a:lnSpc>
                          <a:spcPct val="110000"/>
                        </a:lnSpc>
                        <a:spcBef>
                          <a:spcPts val="0"/>
                        </a:spcBef>
                        <a:spcAft>
                          <a:spcPts val="0"/>
                        </a:spcAft>
                        <a:buFont typeface="+mj-lt"/>
                        <a:buAutoNum type="arabicPeriod"/>
                      </a:pPr>
                      <a:r>
                        <a:rPr lang="en-US" sz="300">
                          <a:effectLst/>
                        </a:rPr>
                        <a:t>User select the quantity to be added</a:t>
                      </a:r>
                    </a:p>
                    <a:p>
                      <a:pPr marL="342900" marR="0" lvl="0" indent="-342900">
                        <a:lnSpc>
                          <a:spcPct val="110000"/>
                        </a:lnSpc>
                        <a:spcBef>
                          <a:spcPts val="0"/>
                        </a:spcBef>
                        <a:spcAft>
                          <a:spcPts val="0"/>
                        </a:spcAft>
                        <a:buFont typeface="+mj-lt"/>
                        <a:buAutoNum type="arabicPeriod"/>
                      </a:pPr>
                      <a:r>
                        <a:rPr lang="en-US" sz="300">
                          <a:effectLst/>
                        </a:rPr>
                        <a:t>User click Add to Cart button</a:t>
                      </a:r>
                    </a:p>
                    <a:p>
                      <a:pPr marL="342900" marR="0" lvl="0" indent="-342900">
                        <a:lnSpc>
                          <a:spcPct val="110000"/>
                        </a:lnSpc>
                        <a:spcBef>
                          <a:spcPts val="0"/>
                        </a:spcBef>
                        <a:spcAft>
                          <a:spcPts val="0"/>
                        </a:spcAft>
                        <a:buFont typeface="+mj-lt"/>
                        <a:buAutoNum type="arabicPeriod"/>
                      </a:pPr>
                      <a:r>
                        <a:rPr lang="en-US" sz="300">
                          <a:effectLst/>
                        </a:rPr>
                        <a:t>Item is added to cart </a:t>
                      </a:r>
                    </a:p>
                    <a:p>
                      <a:pPr marL="342900" marR="0" lvl="0" indent="-342900">
                        <a:lnSpc>
                          <a:spcPct val="110000"/>
                        </a:lnSpc>
                        <a:spcBef>
                          <a:spcPts val="0"/>
                        </a:spcBef>
                        <a:spcAft>
                          <a:spcPts val="0"/>
                        </a:spcAft>
                        <a:buFont typeface="+mj-lt"/>
                        <a:buAutoNum type="arabicPeriod"/>
                      </a:pPr>
                      <a:r>
                        <a:rPr lang="en-US" sz="300">
                          <a:effectLst/>
                        </a:rPr>
                        <a:t>Number of items in cart is updated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946488329"/>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2.1 Item is Unavailable </a:t>
                      </a:r>
                    </a:p>
                    <a:p>
                      <a:pPr marL="0" marR="0">
                        <a:lnSpc>
                          <a:spcPct val="110000"/>
                        </a:lnSpc>
                        <a:spcBef>
                          <a:spcPts val="0"/>
                        </a:spcBef>
                        <a:spcAft>
                          <a:spcPts val="0"/>
                        </a:spcAft>
                      </a:pPr>
                      <a:r>
                        <a:rPr lang="en-US" sz="300">
                          <a:effectLst/>
                        </a:rPr>
                        <a:t>     1. An alert will display if the user attempts to add an item that is unavailable to cart </a:t>
                      </a:r>
                    </a:p>
                    <a:p>
                      <a:pPr marL="0" marR="0">
                        <a:lnSpc>
                          <a:spcPct val="110000"/>
                        </a:lnSpc>
                        <a:spcBef>
                          <a:spcPts val="0"/>
                        </a:spcBef>
                        <a:spcAft>
                          <a:spcPts val="0"/>
                        </a:spcAft>
                      </a:pPr>
                      <a:r>
                        <a:rPr lang="en-US" sz="300">
                          <a:effectLst/>
                        </a:rPr>
                        <a:t>     2. Item is not added into the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222743362"/>
                  </a:ext>
                </a:extLst>
              </a:tr>
              <a:tr h="75943">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02873242"/>
                  </a:ext>
                </a:extLst>
              </a:tr>
              <a:tr h="75943">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289906006"/>
                  </a:ext>
                </a:extLst>
              </a:tr>
              <a:tr h="75943">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Hundreds of instances per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85189920"/>
                  </a:ext>
                </a:extLst>
              </a:tr>
              <a:tr h="75943">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57436671"/>
                  </a:ext>
                </a:extLst>
              </a:tr>
              <a:tr h="7594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AS-1 User have internet connection to access the Menu page</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26856695"/>
                  </a:ext>
                </a:extLst>
              </a:tr>
            </a:tbl>
          </a:graphicData>
        </a:graphic>
      </p:graphicFrame>
      <p:sp>
        <p:nvSpPr>
          <p:cNvPr id="5" name="TextBox 4"/>
          <p:cNvSpPr txBox="1"/>
          <p:nvPr/>
        </p:nvSpPr>
        <p:spPr>
          <a:xfrm>
            <a:off x="710005" y="2345167"/>
            <a:ext cx="3431689" cy="369332"/>
          </a:xfrm>
          <a:prstGeom prst="rect">
            <a:avLst/>
          </a:prstGeom>
          <a:noFill/>
        </p:spPr>
        <p:txBody>
          <a:bodyPr wrap="square" rtlCol="0">
            <a:spAutoFit/>
          </a:bodyPr>
          <a:lstStyle/>
          <a:p>
            <a:r>
              <a:rPr lang="en-US" dirty="0"/>
              <a:t>Two Examples of Use Cases</a:t>
            </a:r>
          </a:p>
        </p:txBody>
      </p:sp>
    </p:spTree>
    <p:extLst>
      <p:ext uri="{BB962C8B-B14F-4D97-AF65-F5344CB8AC3E}">
        <p14:creationId xmlns:p14="http://schemas.microsoft.com/office/powerpoint/2010/main" val="1288438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0" y="-524656"/>
            <a:ext cx="12192000" cy="7790869"/>
          </a:xfrm>
          <a:prstGeom prst="rect">
            <a:avLst/>
          </a:prstGeom>
        </p:spPr>
      </p:pic>
    </p:spTree>
    <p:extLst>
      <p:ext uri="{BB962C8B-B14F-4D97-AF65-F5344CB8AC3E}">
        <p14:creationId xmlns:p14="http://schemas.microsoft.com/office/powerpoint/2010/main" val="422690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flow diagram (DFD)</a:t>
            </a:r>
          </a:p>
        </p:txBody>
      </p:sp>
      <p:pic>
        <p:nvPicPr>
          <p:cNvPr id="8" name="Picture 7"/>
          <p:cNvPicPr>
            <a:picLocks noChangeAspect="1"/>
          </p:cNvPicPr>
          <p:nvPr/>
        </p:nvPicPr>
        <p:blipFill>
          <a:blip r:embed="rId3"/>
          <a:stretch>
            <a:fillRect/>
          </a:stretch>
        </p:blipFill>
        <p:spPr>
          <a:xfrm>
            <a:off x="743652" y="2189625"/>
            <a:ext cx="6514399" cy="4345650"/>
          </a:xfrm>
          <a:prstGeom prst="rect">
            <a:avLst/>
          </a:prstGeom>
        </p:spPr>
      </p:pic>
      <p:pic>
        <p:nvPicPr>
          <p:cNvPr id="6" name="Picture 5"/>
          <p:cNvPicPr>
            <a:picLocks noChangeAspect="1"/>
          </p:cNvPicPr>
          <p:nvPr/>
        </p:nvPicPr>
        <p:blipFill>
          <a:blip r:embed="rId4"/>
          <a:stretch>
            <a:fillRect/>
          </a:stretch>
        </p:blipFill>
        <p:spPr>
          <a:xfrm>
            <a:off x="7572375" y="1866900"/>
            <a:ext cx="4162425" cy="4991100"/>
          </a:xfrm>
          <a:prstGeom prst="rect">
            <a:avLst/>
          </a:prstGeom>
        </p:spPr>
      </p:pic>
    </p:spTree>
    <p:extLst>
      <p:ext uri="{BB962C8B-B14F-4D97-AF65-F5344CB8AC3E}">
        <p14:creationId xmlns:p14="http://schemas.microsoft.com/office/powerpoint/2010/main" val="160077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4877" y="1873093"/>
            <a:ext cx="4994473" cy="4710571"/>
          </a:xfrm>
          <a:prstGeom prst="rect">
            <a:avLst/>
          </a:prstGeom>
        </p:spPr>
      </p:pic>
      <p:sp>
        <p:nvSpPr>
          <p:cNvPr id="2" name="Title 1"/>
          <p:cNvSpPr>
            <a:spLocks noGrp="1"/>
          </p:cNvSpPr>
          <p:nvPr>
            <p:ph type="title"/>
          </p:nvPr>
        </p:nvSpPr>
        <p:spPr/>
        <p:txBody>
          <a:bodyPr/>
          <a:lstStyle/>
          <a:p>
            <a:r>
              <a:rPr lang="en-US" dirty="0" err="1"/>
              <a:t>Swimline</a:t>
            </a:r>
            <a:r>
              <a:rPr lang="en-US" dirty="0"/>
              <a:t> Diagram</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6475190" y="2404342"/>
            <a:ext cx="4857750" cy="3648075"/>
          </a:xfrm>
          <a:prstGeom prst="rect">
            <a:avLst/>
          </a:prstGeom>
        </p:spPr>
      </p:pic>
    </p:spTree>
    <p:extLst>
      <p:ext uri="{BB962C8B-B14F-4D97-AF65-F5344CB8AC3E}">
        <p14:creationId xmlns:p14="http://schemas.microsoft.com/office/powerpoint/2010/main" val="370519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1999" cy="6858000"/>
          </a:xfrm>
          <a:prstGeom prst="rect">
            <a:avLst/>
          </a:prstGeom>
        </p:spPr>
      </p:pic>
      <p:sp>
        <p:nvSpPr>
          <p:cNvPr id="2" name="Title 1"/>
          <p:cNvSpPr>
            <a:spLocks noGrp="1"/>
          </p:cNvSpPr>
          <p:nvPr>
            <p:ph type="title"/>
          </p:nvPr>
        </p:nvSpPr>
        <p:spPr>
          <a:xfrm>
            <a:off x="2045465" y="525069"/>
            <a:ext cx="5171764" cy="988332"/>
          </a:xfrm>
        </p:spPr>
        <p:txBody>
          <a:bodyPr/>
          <a:lstStyle/>
          <a:p>
            <a:r>
              <a:rPr lang="en-US" dirty="0">
                <a:solidFill>
                  <a:schemeClr val="tx1"/>
                </a:solidFill>
              </a:rPr>
              <a:t>System Context diagram</a:t>
            </a:r>
          </a:p>
        </p:txBody>
      </p:sp>
      <p:pic>
        <p:nvPicPr>
          <p:cNvPr id="3" name="Picture 2"/>
          <p:cNvPicPr/>
          <p:nvPr/>
        </p:nvPicPr>
        <p:blipFill>
          <a:blip r:embed="rId4">
            <a:extLst>
              <a:ext uri="{28A0092B-C50C-407E-A947-70E740481C1C}">
                <a14:useLocalDpi xmlns:a14="http://schemas.microsoft.com/office/drawing/2010/main" val="0"/>
              </a:ext>
            </a:extLst>
          </a:blip>
          <a:stretch>
            <a:fillRect/>
          </a:stretch>
        </p:blipFill>
        <p:spPr>
          <a:xfrm>
            <a:off x="1240971" y="1513401"/>
            <a:ext cx="6433458" cy="3679085"/>
          </a:xfrm>
          <a:prstGeom prst="rect">
            <a:avLst/>
          </a:prstGeom>
        </p:spPr>
      </p:pic>
    </p:spTree>
    <p:extLst>
      <p:ext uri="{BB962C8B-B14F-4D97-AF65-F5344CB8AC3E}">
        <p14:creationId xmlns:p14="http://schemas.microsoft.com/office/powerpoint/2010/main" val="150315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00750" y="1838325"/>
            <a:ext cx="5745480" cy="5019675"/>
          </a:xfrm>
          <a:prstGeom prst="rect">
            <a:avLst/>
          </a:prstGeom>
        </p:spPr>
      </p:pic>
      <p:sp>
        <p:nvSpPr>
          <p:cNvPr id="2" name="Title 1"/>
          <p:cNvSpPr>
            <a:spLocks noGrp="1"/>
          </p:cNvSpPr>
          <p:nvPr>
            <p:ph type="title"/>
          </p:nvPr>
        </p:nvSpPr>
        <p:spPr/>
        <p:txBody>
          <a:bodyPr/>
          <a:lstStyle/>
          <a:p>
            <a:r>
              <a:rPr lang="en-US" dirty="0"/>
              <a:t>Entity Relationship Diagram (ERD)</a:t>
            </a:r>
          </a:p>
        </p:txBody>
      </p:sp>
      <p:pic>
        <p:nvPicPr>
          <p:cNvPr id="3" name="Picture 2"/>
          <p:cNvPicPr/>
          <p:nvPr/>
        </p:nvPicPr>
        <p:blipFill>
          <a:blip r:embed="rId4">
            <a:extLst>
              <a:ext uri="{28A0092B-C50C-407E-A947-70E740481C1C}">
                <a14:useLocalDpi xmlns:a14="http://schemas.microsoft.com/office/drawing/2010/main" val="0"/>
              </a:ext>
            </a:extLst>
          </a:blip>
          <a:stretch>
            <a:fillRect/>
          </a:stretch>
        </p:blipFill>
        <p:spPr>
          <a:xfrm>
            <a:off x="499694" y="2176528"/>
            <a:ext cx="5248709" cy="4553211"/>
          </a:xfrm>
          <a:prstGeom prst="rect">
            <a:avLst/>
          </a:prstGeom>
        </p:spPr>
      </p:pic>
    </p:spTree>
    <p:extLst>
      <p:ext uri="{BB962C8B-B14F-4D97-AF65-F5344CB8AC3E}">
        <p14:creationId xmlns:p14="http://schemas.microsoft.com/office/powerpoint/2010/main" val="3187628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 Study</a:t>
            </a:r>
          </a:p>
        </p:txBody>
      </p:sp>
      <p:graphicFrame>
        <p:nvGraphicFramePr>
          <p:cNvPr id="3" name="Table 2"/>
          <p:cNvGraphicFramePr>
            <a:graphicFrameLocks noGrp="1"/>
          </p:cNvGraphicFramePr>
          <p:nvPr>
            <p:extLst>
              <p:ext uri="{D42A27DB-BD31-4B8C-83A1-F6EECF244321}">
                <p14:modId xmlns:p14="http://schemas.microsoft.com/office/powerpoint/2010/main" val="3581922461"/>
              </p:ext>
            </p:extLst>
          </p:nvPr>
        </p:nvGraphicFramePr>
        <p:xfrm>
          <a:off x="443632" y="2340016"/>
          <a:ext cx="5937250" cy="1630426"/>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879207754"/>
                    </a:ext>
                  </a:extLst>
                </a:gridCol>
                <a:gridCol w="1979295">
                  <a:extLst>
                    <a:ext uri="{9D8B030D-6E8A-4147-A177-3AD203B41FA5}">
                      <a16:colId xmlns:a16="http://schemas.microsoft.com/office/drawing/2014/main" val="870409294"/>
                    </a:ext>
                  </a:extLst>
                </a:gridCol>
                <a:gridCol w="1979295">
                  <a:extLst>
                    <a:ext uri="{9D8B030D-6E8A-4147-A177-3AD203B41FA5}">
                      <a16:colId xmlns:a16="http://schemas.microsoft.com/office/drawing/2014/main" val="3565120646"/>
                    </a:ext>
                  </a:extLst>
                </a:gridCol>
              </a:tblGrid>
              <a:tr h="0">
                <a:tc>
                  <a:txBody>
                    <a:bodyPr/>
                    <a:lstStyle/>
                    <a:p>
                      <a:pPr marL="0" marR="0">
                        <a:lnSpc>
                          <a:spcPct val="110000"/>
                        </a:lnSpc>
                        <a:spcBef>
                          <a:spcPts val="0"/>
                        </a:spcBef>
                        <a:spcAft>
                          <a:spcPts val="0"/>
                        </a:spcAft>
                      </a:pPr>
                      <a:r>
                        <a:rPr lang="en-US" sz="1200">
                          <a:effectLst/>
                        </a:rPr>
                        <a:t>Quality Attribute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MySQL</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MongoDB</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9801188"/>
                  </a:ext>
                </a:extLst>
              </a:tr>
              <a:tr h="222250">
                <a:tc>
                  <a:txBody>
                    <a:bodyPr/>
                    <a:lstStyle/>
                    <a:p>
                      <a:pPr marL="0" marR="0">
                        <a:lnSpc>
                          <a:spcPct val="110000"/>
                        </a:lnSpc>
                        <a:spcBef>
                          <a:spcPts val="0"/>
                        </a:spcBef>
                        <a:spcAft>
                          <a:spcPts val="0"/>
                        </a:spcAft>
                      </a:pPr>
                      <a:r>
                        <a:rPr lang="en-US" sz="1200">
                          <a:effectLst/>
                        </a:rPr>
                        <a:t>Performance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6639686"/>
                  </a:ext>
                </a:extLst>
              </a:tr>
              <a:tr h="0">
                <a:tc>
                  <a:txBody>
                    <a:bodyPr/>
                    <a:lstStyle/>
                    <a:p>
                      <a:pPr marL="0" marR="0">
                        <a:lnSpc>
                          <a:spcPct val="110000"/>
                        </a:lnSpc>
                        <a:spcBef>
                          <a:spcPts val="0"/>
                        </a:spcBef>
                        <a:spcAft>
                          <a:spcPts val="0"/>
                        </a:spcAft>
                      </a:pPr>
                      <a:r>
                        <a:rPr lang="en-US" sz="1200">
                          <a:effectLst/>
                        </a:rPr>
                        <a:t>Ease of Use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6</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9</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7037918"/>
                  </a:ext>
                </a:extLst>
              </a:tr>
              <a:tr h="107950">
                <a:tc>
                  <a:txBody>
                    <a:bodyPr/>
                    <a:lstStyle/>
                    <a:p>
                      <a:pPr marL="0" marR="0">
                        <a:lnSpc>
                          <a:spcPct val="110000"/>
                        </a:lnSpc>
                        <a:spcBef>
                          <a:spcPts val="0"/>
                        </a:spcBef>
                        <a:spcAft>
                          <a:spcPts val="0"/>
                        </a:spcAft>
                      </a:pPr>
                      <a:r>
                        <a:rPr lang="en-US" sz="1200">
                          <a:effectLst/>
                        </a:rPr>
                        <a:t>Compatibility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10</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0</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79871947"/>
                  </a:ext>
                </a:extLst>
              </a:tr>
              <a:tr h="0">
                <a:tc>
                  <a:txBody>
                    <a:bodyPr/>
                    <a:lstStyle/>
                    <a:p>
                      <a:pPr marL="0" marR="0">
                        <a:lnSpc>
                          <a:spcPct val="110000"/>
                        </a:lnSpc>
                        <a:spcBef>
                          <a:spcPts val="0"/>
                        </a:spcBef>
                        <a:spcAft>
                          <a:spcPts val="0"/>
                        </a:spcAft>
                      </a:pPr>
                      <a:r>
                        <a:rPr lang="en-US" sz="1200">
                          <a:effectLst/>
                        </a:rPr>
                        <a:t>Supportability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7179366"/>
                  </a:ext>
                </a:extLst>
              </a:tr>
              <a:tr h="0">
                <a:tc>
                  <a:txBody>
                    <a:bodyPr/>
                    <a:lstStyle/>
                    <a:p>
                      <a:pPr marL="0" marR="0">
                        <a:lnSpc>
                          <a:spcPct val="110000"/>
                        </a:lnSpc>
                        <a:spcBef>
                          <a:spcPts val="0"/>
                        </a:spcBef>
                        <a:spcAft>
                          <a:spcPts val="0"/>
                        </a:spcAft>
                      </a:pPr>
                      <a:r>
                        <a:rPr lang="en-US" sz="1200">
                          <a:effectLst/>
                        </a:rPr>
                        <a:t>Scalable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6</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9</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6577663"/>
                  </a:ext>
                </a:extLst>
              </a:tr>
              <a:tr h="0">
                <a:tc>
                  <a:txBody>
                    <a:bodyPr/>
                    <a:lstStyle/>
                    <a:p>
                      <a:pPr marL="0" marR="0">
                        <a:lnSpc>
                          <a:spcPct val="110000"/>
                        </a:lnSpc>
                        <a:spcBef>
                          <a:spcPts val="0"/>
                        </a:spcBef>
                        <a:spcAft>
                          <a:spcPts val="0"/>
                        </a:spcAft>
                      </a:pPr>
                      <a:r>
                        <a:rPr lang="en-US" sz="1200">
                          <a:effectLst/>
                        </a:rPr>
                        <a:t>Reliability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486084"/>
                  </a:ext>
                </a:extLst>
              </a:tr>
              <a:tr h="0">
                <a:tc>
                  <a:txBody>
                    <a:bodyPr/>
                    <a:lstStyle/>
                    <a:p>
                      <a:pPr marL="0" marR="0">
                        <a:lnSpc>
                          <a:spcPct val="110000"/>
                        </a:lnSpc>
                        <a:spcBef>
                          <a:spcPts val="0"/>
                        </a:spcBef>
                        <a:spcAft>
                          <a:spcPts val="0"/>
                        </a:spcAft>
                      </a:pPr>
                      <a:r>
                        <a:rPr lang="en-US" sz="1200">
                          <a:effectLst/>
                        </a:rPr>
                        <a:t>Total</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45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35</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1308107"/>
                  </a:ext>
                </a:extLst>
              </a:tr>
            </a:tbl>
          </a:graphicData>
        </a:graphic>
      </p:graphicFrame>
      <p:pic>
        <p:nvPicPr>
          <p:cNvPr id="5" name="Picture 4"/>
          <p:cNvPicPr>
            <a:picLocks noChangeAspect="1"/>
          </p:cNvPicPr>
          <p:nvPr/>
        </p:nvPicPr>
        <p:blipFill>
          <a:blip r:embed="rId3"/>
          <a:stretch>
            <a:fillRect/>
          </a:stretch>
        </p:blipFill>
        <p:spPr>
          <a:xfrm>
            <a:off x="6560991" y="2008909"/>
            <a:ext cx="5331525" cy="4606771"/>
          </a:xfrm>
          <a:prstGeom prst="rect">
            <a:avLst/>
          </a:prstGeom>
        </p:spPr>
      </p:pic>
      <p:pic>
        <p:nvPicPr>
          <p:cNvPr id="7" name="Picture 6"/>
          <p:cNvPicPr>
            <a:picLocks noChangeAspect="1"/>
          </p:cNvPicPr>
          <p:nvPr/>
        </p:nvPicPr>
        <p:blipFill>
          <a:blip r:embed="rId4"/>
          <a:stretch>
            <a:fillRect/>
          </a:stretch>
        </p:blipFill>
        <p:spPr>
          <a:xfrm>
            <a:off x="6729293" y="2104282"/>
            <a:ext cx="1887407" cy="2211876"/>
          </a:xfrm>
          <a:prstGeom prst="rect">
            <a:avLst/>
          </a:prstGeom>
        </p:spPr>
      </p:pic>
      <p:pic>
        <p:nvPicPr>
          <p:cNvPr id="9" name="Picture 8"/>
          <p:cNvPicPr>
            <a:picLocks noChangeAspect="1"/>
          </p:cNvPicPr>
          <p:nvPr/>
        </p:nvPicPr>
        <p:blipFill>
          <a:blip r:embed="rId5"/>
          <a:stretch>
            <a:fillRect/>
          </a:stretch>
        </p:blipFill>
        <p:spPr>
          <a:xfrm>
            <a:off x="10319929" y="3597919"/>
            <a:ext cx="1428750" cy="1428750"/>
          </a:xfrm>
          <a:prstGeom prst="rect">
            <a:avLst/>
          </a:prstGeom>
        </p:spPr>
      </p:pic>
    </p:spTree>
    <p:extLst>
      <p:ext uri="{BB962C8B-B14F-4D97-AF65-F5344CB8AC3E}">
        <p14:creationId xmlns:p14="http://schemas.microsoft.com/office/powerpoint/2010/main" val="399192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894551" y="1850315"/>
            <a:ext cx="4828032" cy="280073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883793" y="4539726"/>
            <a:ext cx="4864608" cy="2330643"/>
          </a:xfrm>
          <a:prstGeom prst="rect">
            <a:avLst/>
          </a:prstGeom>
        </p:spPr>
      </p:pic>
      <p:sp>
        <p:nvSpPr>
          <p:cNvPr id="2" name="Title 1"/>
          <p:cNvSpPr>
            <a:spLocks noGrp="1"/>
          </p:cNvSpPr>
          <p:nvPr>
            <p:ph type="title"/>
          </p:nvPr>
        </p:nvSpPr>
        <p:spPr/>
        <p:txBody>
          <a:bodyPr/>
          <a:lstStyle/>
          <a:p>
            <a:r>
              <a:rPr lang="en-US" dirty="0" err="1"/>
              <a:t>Laravel</a:t>
            </a:r>
            <a:endParaRPr lang="en-US" dirty="0"/>
          </a:p>
        </p:txBody>
      </p:sp>
      <p:sp>
        <p:nvSpPr>
          <p:cNvPr id="5" name="TextBox 4"/>
          <p:cNvSpPr txBox="1"/>
          <p:nvPr/>
        </p:nvSpPr>
        <p:spPr>
          <a:xfrm>
            <a:off x="1092262" y="2867319"/>
            <a:ext cx="5347809" cy="2831544"/>
          </a:xfrm>
          <a:prstGeom prst="rect">
            <a:avLst/>
          </a:prstGeom>
          <a:noFill/>
        </p:spPr>
        <p:txBody>
          <a:bodyPr wrap="square" rtlCol="0">
            <a:spAutoFit/>
          </a:bodyPr>
          <a:lstStyle/>
          <a:p>
            <a:pPr marL="285750" indent="-285750">
              <a:buFont typeface="Wingdings" panose="05000000000000000000" pitchFamily="2" charset="2"/>
              <a:buChar char="§"/>
            </a:pPr>
            <a:r>
              <a:rPr lang="en-US" sz="3200" dirty="0"/>
              <a:t>PHP web framework</a:t>
            </a:r>
          </a:p>
          <a:p>
            <a:pPr marL="285750" indent="-285750">
              <a:buFont typeface="Wingdings" panose="05000000000000000000" pitchFamily="2" charset="2"/>
              <a:buChar char="§"/>
            </a:pPr>
            <a:r>
              <a:rPr lang="en-US" sz="3200" dirty="0"/>
              <a:t>Model-view-controller (MVC)</a:t>
            </a:r>
          </a:p>
          <a:p>
            <a:pPr marL="285750" indent="-285750">
              <a:buFont typeface="Wingdings" panose="05000000000000000000" pitchFamily="2" charset="2"/>
              <a:buChar char="§"/>
            </a:pPr>
            <a:r>
              <a:rPr lang="en-US" sz="3200" dirty="0"/>
              <a:t>Created by Taylor </a:t>
            </a:r>
            <a:r>
              <a:rPr lang="en-US" sz="3200" dirty="0" err="1"/>
              <a:t>Otwell</a:t>
            </a:r>
            <a:endParaRPr lang="en-US" sz="3200" dirty="0"/>
          </a:p>
          <a:p>
            <a:pPr marL="285750" indent="-285750">
              <a:buFont typeface="Wingdings" panose="05000000000000000000" pitchFamily="2" charset="2"/>
              <a:buChar char="§"/>
            </a:pPr>
            <a:r>
              <a:rPr lang="en-US" sz="3200" dirty="0"/>
              <a:t>Supports MySQL</a:t>
            </a:r>
          </a:p>
          <a:p>
            <a:pPr marL="285750" indent="-285750">
              <a:buFont typeface="Wingdings" panose="05000000000000000000" pitchFamily="2" charset="2"/>
              <a:buChar char="§"/>
            </a:pPr>
            <a:r>
              <a:rPr lang="en-US" sz="3200" dirty="0"/>
              <a:t>New feature Cashier</a:t>
            </a:r>
          </a:p>
          <a:p>
            <a:endParaRPr lang="en-US" dirty="0"/>
          </a:p>
        </p:txBody>
      </p:sp>
      <p:pic>
        <p:nvPicPr>
          <p:cNvPr id="11" name="Picture 10"/>
          <p:cNvPicPr>
            <a:picLocks noChangeAspect="1"/>
          </p:cNvPicPr>
          <p:nvPr/>
        </p:nvPicPr>
        <p:blipFill>
          <a:blip r:embed="rId4"/>
          <a:stretch>
            <a:fillRect/>
          </a:stretch>
        </p:blipFill>
        <p:spPr>
          <a:xfrm>
            <a:off x="7146421" y="2131348"/>
            <a:ext cx="4336309" cy="2276054"/>
          </a:xfrm>
          <a:prstGeom prst="rect">
            <a:avLst/>
          </a:prstGeom>
        </p:spPr>
      </p:pic>
    </p:spTree>
    <p:extLst>
      <p:ext uri="{BB962C8B-B14F-4D97-AF65-F5344CB8AC3E}">
        <p14:creationId xmlns:p14="http://schemas.microsoft.com/office/powerpoint/2010/main" val="273762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flipH="1">
            <a:off x="0" y="1"/>
            <a:ext cx="12192000" cy="6857999"/>
          </a:xfrm>
          <a:prstGeom prst="rect">
            <a:avLst/>
          </a:prstGeom>
        </p:spPr>
      </p:pic>
      <p:sp>
        <p:nvSpPr>
          <p:cNvPr id="2" name="Title 1"/>
          <p:cNvSpPr>
            <a:spLocks noGrp="1"/>
          </p:cNvSpPr>
          <p:nvPr>
            <p:ph type="title"/>
          </p:nvPr>
        </p:nvSpPr>
        <p:spPr>
          <a:xfrm>
            <a:off x="609879" y="266360"/>
            <a:ext cx="4145001" cy="1013800"/>
          </a:xfrm>
        </p:spPr>
        <p:txBody>
          <a:bodyPr/>
          <a:lstStyle/>
          <a:p>
            <a:r>
              <a:rPr lang="en-US" dirty="0"/>
              <a:t>Table of Contents</a:t>
            </a:r>
          </a:p>
        </p:txBody>
      </p:sp>
      <p:sp>
        <p:nvSpPr>
          <p:cNvPr id="3" name="Content Placeholder 2"/>
          <p:cNvSpPr>
            <a:spLocks noGrp="1"/>
          </p:cNvSpPr>
          <p:nvPr>
            <p:ph idx="1"/>
          </p:nvPr>
        </p:nvSpPr>
        <p:spPr>
          <a:xfrm>
            <a:off x="1043770" y="1280160"/>
            <a:ext cx="4152173" cy="5411096"/>
          </a:xfrm>
          <a:noFill/>
        </p:spPr>
        <p:txBody>
          <a:bodyPr>
            <a:noAutofit/>
          </a:bodyPr>
          <a:lstStyle/>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r>
              <a:rPr lang="en-US" b="1" dirty="0">
                <a:solidFill>
                  <a:schemeClr val="bg1"/>
                </a:solidFill>
              </a:rPr>
              <a:t>Abstract</a:t>
            </a:r>
          </a:p>
          <a:p>
            <a:pPr marL="0" indent="0">
              <a:spcAft>
                <a:spcPts val="0"/>
              </a:spcAft>
              <a:buNone/>
            </a:pPr>
            <a:r>
              <a:rPr lang="en-US" b="1" dirty="0">
                <a:solidFill>
                  <a:schemeClr val="bg1"/>
                </a:solidFill>
              </a:rPr>
              <a:t>Introduction</a:t>
            </a:r>
          </a:p>
          <a:p>
            <a:pPr marL="0" indent="0">
              <a:spcAft>
                <a:spcPts val="0"/>
              </a:spcAft>
              <a:buNone/>
            </a:pPr>
            <a:r>
              <a:rPr lang="en-US" b="1" dirty="0">
                <a:solidFill>
                  <a:schemeClr val="bg1"/>
                </a:solidFill>
              </a:rPr>
              <a:t>Background</a:t>
            </a:r>
          </a:p>
          <a:p>
            <a:pPr marL="0" indent="0">
              <a:spcAft>
                <a:spcPts val="0"/>
              </a:spcAft>
              <a:buNone/>
            </a:pPr>
            <a:r>
              <a:rPr lang="en-US" b="1" dirty="0">
                <a:solidFill>
                  <a:schemeClr val="bg1"/>
                </a:solidFill>
              </a:rPr>
              <a:t>Motivation</a:t>
            </a:r>
          </a:p>
          <a:p>
            <a:pPr marL="0" indent="0">
              <a:spcAft>
                <a:spcPts val="0"/>
              </a:spcAft>
              <a:buNone/>
            </a:pPr>
            <a:r>
              <a:rPr lang="en-US" b="1" dirty="0">
                <a:solidFill>
                  <a:schemeClr val="bg1"/>
                </a:solidFill>
              </a:rPr>
              <a:t>Objectives</a:t>
            </a:r>
          </a:p>
          <a:p>
            <a:pPr marL="0" indent="0">
              <a:spcAft>
                <a:spcPts val="0"/>
              </a:spcAft>
              <a:buNone/>
            </a:pPr>
            <a:r>
              <a:rPr lang="en-US" b="1" dirty="0">
                <a:solidFill>
                  <a:schemeClr val="bg1"/>
                </a:solidFill>
              </a:rPr>
              <a:t>Resources</a:t>
            </a:r>
          </a:p>
          <a:p>
            <a:pPr marL="0" indent="0">
              <a:spcAft>
                <a:spcPts val="0"/>
              </a:spcAft>
              <a:buNone/>
            </a:pPr>
            <a:r>
              <a:rPr lang="en-US" b="1" dirty="0">
                <a:solidFill>
                  <a:schemeClr val="bg1"/>
                </a:solidFill>
              </a:rPr>
              <a:t>Work Products</a:t>
            </a:r>
          </a:p>
          <a:p>
            <a:pPr marL="0" indent="0">
              <a:spcAft>
                <a:spcPts val="0"/>
              </a:spcAft>
              <a:buNone/>
            </a:pPr>
            <a:r>
              <a:rPr lang="en-US" b="1" dirty="0">
                <a:solidFill>
                  <a:schemeClr val="bg1"/>
                </a:solidFill>
              </a:rPr>
              <a:t>SRS Document</a:t>
            </a:r>
          </a:p>
          <a:p>
            <a:pPr marL="0" indent="0">
              <a:spcAft>
                <a:spcPts val="0"/>
              </a:spcAft>
              <a:buNone/>
            </a:pPr>
            <a:r>
              <a:rPr lang="en-US" b="1" dirty="0">
                <a:solidFill>
                  <a:schemeClr val="bg1"/>
                </a:solidFill>
              </a:rPr>
              <a:t>Design Document</a:t>
            </a:r>
          </a:p>
          <a:p>
            <a:pPr marL="0" indent="0">
              <a:spcAft>
                <a:spcPts val="0"/>
              </a:spcAft>
              <a:buNone/>
            </a:pPr>
            <a:r>
              <a:rPr lang="en-US" b="1" dirty="0" err="1">
                <a:solidFill>
                  <a:schemeClr val="bg1"/>
                </a:solidFill>
              </a:rPr>
              <a:t>Laravel</a:t>
            </a:r>
            <a:endParaRPr lang="en-US" b="1" dirty="0">
              <a:solidFill>
                <a:schemeClr val="bg1"/>
              </a:solidFill>
            </a:endParaRPr>
          </a:p>
          <a:p>
            <a:pPr marL="0" indent="0">
              <a:spcAft>
                <a:spcPts val="0"/>
              </a:spcAft>
              <a:buNone/>
            </a:pPr>
            <a:r>
              <a:rPr lang="en-US" b="1" dirty="0">
                <a:solidFill>
                  <a:schemeClr val="bg1"/>
                </a:solidFill>
              </a:rPr>
              <a:t>Scrum</a:t>
            </a:r>
          </a:p>
          <a:p>
            <a:pPr marL="0" indent="0">
              <a:spcAft>
                <a:spcPts val="0"/>
              </a:spcAft>
              <a:buNone/>
            </a:pPr>
            <a:r>
              <a:rPr lang="en-US" b="1" dirty="0">
                <a:solidFill>
                  <a:schemeClr val="bg1"/>
                </a:solidFill>
              </a:rPr>
              <a:t>Iteration 1</a:t>
            </a:r>
          </a:p>
          <a:p>
            <a:pPr marL="0" indent="0">
              <a:spcAft>
                <a:spcPts val="0"/>
              </a:spcAft>
              <a:buNone/>
            </a:pPr>
            <a:r>
              <a:rPr lang="en-US" b="1" dirty="0">
                <a:solidFill>
                  <a:schemeClr val="bg1"/>
                </a:solidFill>
              </a:rPr>
              <a:t>Iteration 2</a:t>
            </a:r>
          </a:p>
          <a:p>
            <a:pPr marL="0" indent="0">
              <a:spcAft>
                <a:spcPts val="0"/>
              </a:spcAft>
              <a:buNone/>
            </a:pPr>
            <a:r>
              <a:rPr lang="en-US" b="1" dirty="0">
                <a:solidFill>
                  <a:schemeClr val="bg1"/>
                </a:solidFill>
              </a:rPr>
              <a:t>Iteration 3</a:t>
            </a:r>
          </a:p>
          <a:p>
            <a:pPr marL="0" indent="0">
              <a:spcAft>
                <a:spcPts val="0"/>
              </a:spcAft>
              <a:buNone/>
            </a:pPr>
            <a:r>
              <a:rPr lang="en-US" b="1" dirty="0" err="1">
                <a:solidFill>
                  <a:schemeClr val="bg1"/>
                </a:solidFill>
              </a:rPr>
              <a:t>Conclustion</a:t>
            </a:r>
            <a:endParaRPr lang="en-US" b="1"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p:txBody>
      </p:sp>
    </p:spTree>
    <p:extLst>
      <p:ext uri="{BB962C8B-B14F-4D97-AF65-F5344CB8AC3E}">
        <p14:creationId xmlns:p14="http://schemas.microsoft.com/office/powerpoint/2010/main" val="317122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a:t>
            </a:r>
          </a:p>
        </p:txBody>
      </p:sp>
      <p:pic>
        <p:nvPicPr>
          <p:cNvPr id="5" name="Content Placeholder 4"/>
          <p:cNvPicPr>
            <a:picLocks noGrp="1" noChangeAspect="1"/>
          </p:cNvPicPr>
          <p:nvPr>
            <p:ph idx="1"/>
          </p:nvPr>
        </p:nvPicPr>
        <p:blipFill>
          <a:blip r:embed="rId3"/>
          <a:stretch>
            <a:fillRect/>
          </a:stretch>
        </p:blipFill>
        <p:spPr>
          <a:xfrm>
            <a:off x="900053" y="1838325"/>
            <a:ext cx="10391894" cy="5154613"/>
          </a:xfrm>
        </p:spPr>
      </p:pic>
    </p:spTree>
    <p:extLst>
      <p:ext uri="{BB962C8B-B14F-4D97-AF65-F5344CB8AC3E}">
        <p14:creationId xmlns:p14="http://schemas.microsoft.com/office/powerpoint/2010/main" val="261931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Products</a:t>
            </a:r>
          </a:p>
        </p:txBody>
      </p:sp>
      <p:sp>
        <p:nvSpPr>
          <p:cNvPr id="3" name="TextBox 2"/>
          <p:cNvSpPr txBox="1"/>
          <p:nvPr/>
        </p:nvSpPr>
        <p:spPr>
          <a:xfrm>
            <a:off x="1041199" y="2400896"/>
            <a:ext cx="6244020" cy="3108543"/>
          </a:xfrm>
          <a:prstGeom prst="rect">
            <a:avLst/>
          </a:prstGeom>
          <a:noFill/>
        </p:spPr>
        <p:txBody>
          <a:bodyPr wrap="square" rtlCol="0">
            <a:spAutoFit/>
          </a:bodyPr>
          <a:lstStyle/>
          <a:p>
            <a:r>
              <a:rPr lang="en-US" sz="2800" dirty="0"/>
              <a:t>There are four work products associated with Scrum. The four work products are:</a:t>
            </a:r>
          </a:p>
          <a:p>
            <a:r>
              <a:rPr lang="en-US" sz="2800" dirty="0"/>
              <a:t> </a:t>
            </a:r>
          </a:p>
          <a:p>
            <a:pPr lvl="0"/>
            <a:r>
              <a:rPr lang="en-US" sz="2800" dirty="0"/>
              <a:t>Product Increment</a:t>
            </a:r>
          </a:p>
          <a:p>
            <a:pPr lvl="0"/>
            <a:r>
              <a:rPr lang="en-US" sz="2800" dirty="0"/>
              <a:t>Sprint Backlog</a:t>
            </a:r>
          </a:p>
          <a:p>
            <a:pPr lvl="0"/>
            <a:r>
              <a:rPr lang="en-US" sz="2800" dirty="0"/>
              <a:t>Product Backlog</a:t>
            </a:r>
          </a:p>
          <a:p>
            <a:pPr lvl="0"/>
            <a:r>
              <a:rPr lang="en-US" sz="2800" dirty="0"/>
              <a:t>Burndown Chart</a:t>
            </a:r>
          </a:p>
        </p:txBody>
      </p:sp>
      <p:pic>
        <p:nvPicPr>
          <p:cNvPr id="4" name="Picture 3"/>
          <p:cNvPicPr>
            <a:picLocks noChangeAspect="1"/>
          </p:cNvPicPr>
          <p:nvPr/>
        </p:nvPicPr>
        <p:blipFill>
          <a:blip r:embed="rId3"/>
          <a:stretch>
            <a:fillRect/>
          </a:stretch>
        </p:blipFill>
        <p:spPr>
          <a:xfrm>
            <a:off x="8164489" y="1847225"/>
            <a:ext cx="3575931" cy="5140010"/>
          </a:xfrm>
          <a:prstGeom prst="rect">
            <a:avLst/>
          </a:prstGeom>
        </p:spPr>
      </p:pic>
    </p:spTree>
    <p:extLst>
      <p:ext uri="{BB962C8B-B14F-4D97-AF65-F5344CB8AC3E}">
        <p14:creationId xmlns:p14="http://schemas.microsoft.com/office/powerpoint/2010/main" val="174387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Asana Sprint Backlog</a:t>
            </a:r>
          </a:p>
        </p:txBody>
      </p:sp>
      <p:pic>
        <p:nvPicPr>
          <p:cNvPr id="5" name="Picture 4"/>
          <p:cNvPicPr>
            <a:picLocks noChangeAspect="1"/>
          </p:cNvPicPr>
          <p:nvPr/>
        </p:nvPicPr>
        <p:blipFill>
          <a:blip r:embed="rId3"/>
          <a:stretch>
            <a:fillRect/>
          </a:stretch>
        </p:blipFill>
        <p:spPr>
          <a:xfrm>
            <a:off x="1003313" y="2169290"/>
            <a:ext cx="9121589" cy="4399266"/>
          </a:xfrm>
          <a:prstGeom prst="rect">
            <a:avLst/>
          </a:prstGeom>
        </p:spPr>
      </p:pic>
    </p:spTree>
    <p:extLst>
      <p:ext uri="{BB962C8B-B14F-4D97-AF65-F5344CB8AC3E}">
        <p14:creationId xmlns:p14="http://schemas.microsoft.com/office/powerpoint/2010/main" val="301589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Charts and Graph</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6096001" y="3975270"/>
            <a:ext cx="4855552" cy="267090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597010437"/>
              </p:ext>
            </p:extLst>
          </p:nvPr>
        </p:nvGraphicFramePr>
        <p:xfrm>
          <a:off x="762546" y="1907931"/>
          <a:ext cx="3680361" cy="4738245"/>
        </p:xfrm>
        <a:graphic>
          <a:graphicData uri="http://schemas.openxmlformats.org/drawingml/2006/table">
            <a:tbl>
              <a:tblPr firstRow="1" firstCol="1" bandRow="1">
                <a:tableStyleId>{5C22544A-7EE6-4342-B048-85BDC9FD1C3A}</a:tableStyleId>
              </a:tblPr>
              <a:tblGrid>
                <a:gridCol w="1226525">
                  <a:extLst>
                    <a:ext uri="{9D8B030D-6E8A-4147-A177-3AD203B41FA5}">
                      <a16:colId xmlns:a16="http://schemas.microsoft.com/office/drawing/2014/main" val="3810342444"/>
                    </a:ext>
                  </a:extLst>
                </a:gridCol>
                <a:gridCol w="1959841">
                  <a:extLst>
                    <a:ext uri="{9D8B030D-6E8A-4147-A177-3AD203B41FA5}">
                      <a16:colId xmlns:a16="http://schemas.microsoft.com/office/drawing/2014/main" val="1095046329"/>
                    </a:ext>
                  </a:extLst>
                </a:gridCol>
                <a:gridCol w="493995">
                  <a:extLst>
                    <a:ext uri="{9D8B030D-6E8A-4147-A177-3AD203B41FA5}">
                      <a16:colId xmlns:a16="http://schemas.microsoft.com/office/drawing/2014/main" val="2717898264"/>
                    </a:ext>
                  </a:extLst>
                </a:gridCol>
              </a:tblGrid>
              <a:tr h="184207">
                <a:tc>
                  <a:txBody>
                    <a:bodyPr/>
                    <a:lstStyle/>
                    <a:p>
                      <a:pPr marL="0" marR="0" algn="ctr">
                        <a:lnSpc>
                          <a:spcPct val="110000"/>
                        </a:lnSpc>
                        <a:spcBef>
                          <a:spcPts val="0"/>
                        </a:spcBef>
                        <a:spcAft>
                          <a:spcPts val="0"/>
                        </a:spcAft>
                      </a:pPr>
                      <a:r>
                        <a:rPr lang="en-US" sz="500">
                          <a:effectLst/>
                        </a:rPr>
                        <a:t>Name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500">
                          <a:effectLst/>
                        </a:rPr>
                        <a:t>Description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500">
                          <a:effectLst/>
                        </a:rPr>
                        <a:t>Story Points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401393809"/>
                  </a:ext>
                </a:extLst>
              </a:tr>
              <a:tr h="228430">
                <a:tc>
                  <a:txBody>
                    <a:bodyPr/>
                    <a:lstStyle/>
                    <a:p>
                      <a:pPr marL="0" marR="0">
                        <a:lnSpc>
                          <a:spcPct val="110000"/>
                        </a:lnSpc>
                        <a:spcBef>
                          <a:spcPts val="0"/>
                        </a:spcBef>
                        <a:spcAft>
                          <a:spcPts val="0"/>
                        </a:spcAft>
                      </a:pPr>
                      <a:r>
                        <a:rPr lang="en-US" sz="600">
                          <a:effectLst/>
                        </a:rPr>
                        <a:t>View website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the Teamee website on my internet browser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920690073"/>
                  </a:ext>
                </a:extLst>
              </a:tr>
              <a:tr h="340075">
                <a:tc>
                  <a:txBody>
                    <a:bodyPr/>
                    <a:lstStyle/>
                    <a:p>
                      <a:pPr marL="0" marR="0">
                        <a:lnSpc>
                          <a:spcPct val="110000"/>
                        </a:lnSpc>
                        <a:spcBef>
                          <a:spcPts val="0"/>
                        </a:spcBef>
                        <a:spcAft>
                          <a:spcPts val="0"/>
                        </a:spcAft>
                      </a:pPr>
                      <a:r>
                        <a:rPr lang="en-US" sz="600">
                          <a:effectLst/>
                        </a:rPr>
                        <a:t>Register for an Account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register for an account on Teamee so that I can view my orders.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814386271"/>
                  </a:ext>
                </a:extLst>
              </a:tr>
              <a:tr h="342645">
                <a:tc>
                  <a:txBody>
                    <a:bodyPr/>
                    <a:lstStyle/>
                    <a:p>
                      <a:pPr marL="0" marR="0">
                        <a:lnSpc>
                          <a:spcPct val="110000"/>
                        </a:lnSpc>
                        <a:spcBef>
                          <a:spcPts val="0"/>
                        </a:spcBef>
                        <a:spcAft>
                          <a:spcPts val="0"/>
                        </a:spcAft>
                      </a:pPr>
                      <a:r>
                        <a:rPr lang="en-US" sz="600">
                          <a:effectLst/>
                        </a:rPr>
                        <a:t>Add item to cart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add an item to cart so that I can checkout my orders after I am done shopping.</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798389351"/>
                  </a:ext>
                </a:extLst>
              </a:tr>
              <a:tr h="342645">
                <a:tc>
                  <a:txBody>
                    <a:bodyPr/>
                    <a:lstStyle/>
                    <a:p>
                      <a:pPr marL="0" marR="0">
                        <a:lnSpc>
                          <a:spcPct val="110000"/>
                        </a:lnSpc>
                        <a:spcBef>
                          <a:spcPts val="0"/>
                        </a:spcBef>
                        <a:spcAft>
                          <a:spcPts val="0"/>
                        </a:spcAft>
                      </a:pPr>
                      <a:r>
                        <a:rPr lang="en-US" sz="600">
                          <a:effectLst/>
                        </a:rPr>
                        <a:t>Checkout items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checkout my items in my shopping cart so that I can pay and pick up my order at the store.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21</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140807005"/>
                  </a:ext>
                </a:extLst>
              </a:tr>
              <a:tr h="342645">
                <a:tc>
                  <a:txBody>
                    <a:bodyPr/>
                    <a:lstStyle/>
                    <a:p>
                      <a:pPr marL="0" marR="0">
                        <a:lnSpc>
                          <a:spcPct val="110000"/>
                        </a:lnSpc>
                        <a:spcBef>
                          <a:spcPts val="0"/>
                        </a:spcBef>
                        <a:spcAft>
                          <a:spcPts val="0"/>
                        </a:spcAft>
                      </a:pPr>
                      <a:r>
                        <a:rPr lang="en-US" sz="600">
                          <a:effectLst/>
                        </a:rPr>
                        <a:t>Search for the closest location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search for the closest Teamee store so that I can know which store to select to pick up my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13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619428673"/>
                  </a:ext>
                </a:extLst>
              </a:tr>
              <a:tr h="342645">
                <a:tc>
                  <a:txBody>
                    <a:bodyPr/>
                    <a:lstStyle/>
                    <a:p>
                      <a:pPr marL="0" marR="0">
                        <a:lnSpc>
                          <a:spcPct val="110000"/>
                        </a:lnSpc>
                        <a:spcBef>
                          <a:spcPts val="0"/>
                        </a:spcBef>
                        <a:spcAft>
                          <a:spcPts val="0"/>
                        </a:spcAft>
                      </a:pPr>
                      <a:r>
                        <a:rPr lang="en-US" sz="600">
                          <a:effectLst/>
                        </a:rPr>
                        <a:t>View all locations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all of Teamee’s locations so that I can plan a trip to any Teamee location.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64400730"/>
                  </a:ext>
                </a:extLst>
              </a:tr>
              <a:tr h="340075">
                <a:tc>
                  <a:txBody>
                    <a:bodyPr/>
                    <a:lstStyle/>
                    <a:p>
                      <a:pPr marL="0" marR="0">
                        <a:lnSpc>
                          <a:spcPct val="110000"/>
                        </a:lnSpc>
                        <a:spcBef>
                          <a:spcPts val="0"/>
                        </a:spcBef>
                        <a:spcAft>
                          <a:spcPts val="0"/>
                        </a:spcAft>
                      </a:pPr>
                      <a:r>
                        <a:rPr lang="en-US" sz="600">
                          <a:effectLst/>
                        </a:rPr>
                        <a:t>Contact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contact Teamee so that I can ask a question or leave a comment.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032376219"/>
                  </a:ext>
                </a:extLst>
              </a:tr>
              <a:tr h="453434">
                <a:tc>
                  <a:txBody>
                    <a:bodyPr/>
                    <a:lstStyle/>
                    <a:p>
                      <a:pPr marL="0" marR="0">
                        <a:lnSpc>
                          <a:spcPct val="110000"/>
                        </a:lnSpc>
                        <a:spcBef>
                          <a:spcPts val="0"/>
                        </a:spcBef>
                        <a:spcAft>
                          <a:spcPts val="0"/>
                        </a:spcAft>
                      </a:pPr>
                      <a:r>
                        <a:rPr lang="en-US" sz="600">
                          <a:effectLst/>
                        </a:rPr>
                        <a:t>Sign up for promotions and news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sign up for promotions and news from Teamee because I am a fan of Teamee and I want to get any savings from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213907518"/>
                  </a:ext>
                </a:extLst>
              </a:tr>
              <a:tr h="342645">
                <a:tc>
                  <a:txBody>
                    <a:bodyPr/>
                    <a:lstStyle/>
                    <a:p>
                      <a:pPr marL="0" marR="0">
                        <a:lnSpc>
                          <a:spcPct val="110000"/>
                        </a:lnSpc>
                        <a:spcBef>
                          <a:spcPts val="0"/>
                        </a:spcBef>
                        <a:spcAft>
                          <a:spcPts val="0"/>
                        </a:spcAft>
                      </a:pPr>
                      <a:r>
                        <a:rPr lang="en-US" sz="600">
                          <a:effectLst/>
                        </a:rPr>
                        <a:t>Obtain a receipt of the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receive a receipt of my order in case something goes wrong or for my spending records.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778304262"/>
                  </a:ext>
                </a:extLst>
              </a:tr>
              <a:tr h="340075">
                <a:tc>
                  <a:txBody>
                    <a:bodyPr/>
                    <a:lstStyle/>
                    <a:p>
                      <a:pPr marL="0" marR="0">
                        <a:lnSpc>
                          <a:spcPct val="110000"/>
                        </a:lnSpc>
                        <a:spcBef>
                          <a:spcPts val="0"/>
                        </a:spcBef>
                        <a:spcAft>
                          <a:spcPts val="0"/>
                        </a:spcAft>
                      </a:pPr>
                      <a:r>
                        <a:rPr lang="en-US" sz="600">
                          <a:effectLst/>
                        </a:rPr>
                        <a:t>View Items sold by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all items sold by Teamee so that I can order the items that I want.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4159823826"/>
                  </a:ext>
                </a:extLst>
              </a:tr>
              <a:tr h="342645">
                <a:tc>
                  <a:txBody>
                    <a:bodyPr/>
                    <a:lstStyle/>
                    <a:p>
                      <a:pPr marL="0" marR="0">
                        <a:lnSpc>
                          <a:spcPct val="110000"/>
                        </a:lnSpc>
                        <a:spcBef>
                          <a:spcPts val="0"/>
                        </a:spcBef>
                        <a:spcAft>
                          <a:spcPts val="0"/>
                        </a:spcAft>
                      </a:pPr>
                      <a:r>
                        <a:rPr lang="en-US" sz="600">
                          <a:effectLst/>
                        </a:rPr>
                        <a:t>Check all orders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look up all the current pending orders so that I can fulfill them and satisfy my customers.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123952054"/>
                  </a:ext>
                </a:extLst>
              </a:tr>
              <a:tr h="453434">
                <a:tc>
                  <a:txBody>
                    <a:bodyPr/>
                    <a:lstStyle/>
                    <a:p>
                      <a:pPr marL="0" marR="0">
                        <a:lnSpc>
                          <a:spcPct val="110000"/>
                        </a:lnSpc>
                        <a:spcBef>
                          <a:spcPts val="0"/>
                        </a:spcBef>
                        <a:spcAft>
                          <a:spcPts val="0"/>
                        </a:spcAft>
                      </a:pPr>
                      <a:r>
                        <a:rPr lang="en-US" sz="600">
                          <a:effectLst/>
                        </a:rPr>
                        <a:t>Complete an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complete an order so that it can go to the completed section and I can keep track of my orders properly.</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57935257"/>
                  </a:ext>
                </a:extLst>
              </a:tr>
              <a:tr h="342645">
                <a:tc>
                  <a:txBody>
                    <a:bodyPr/>
                    <a:lstStyle/>
                    <a:p>
                      <a:pPr marL="0" marR="0">
                        <a:lnSpc>
                          <a:spcPct val="110000"/>
                        </a:lnSpc>
                        <a:spcBef>
                          <a:spcPts val="0"/>
                        </a:spcBef>
                        <a:spcAft>
                          <a:spcPts val="0"/>
                        </a:spcAft>
                      </a:pPr>
                      <a:r>
                        <a:rPr lang="en-US" sz="600">
                          <a:effectLst/>
                        </a:rPr>
                        <a:t>View user’s contact information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view the user’s contact information so that I can contact them if something is wrong.</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dirty="0">
                          <a:effectLst/>
                        </a:rPr>
                        <a:t>5</a:t>
                      </a:r>
                      <a:endParaRPr lang="en-US" sz="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880714166"/>
                  </a:ext>
                </a:extLst>
              </a:tr>
            </a:tbl>
          </a:graphicData>
        </a:graphic>
      </p:graphicFrame>
      <p:pic>
        <p:nvPicPr>
          <p:cNvPr id="5" name="Picture 4"/>
          <p:cNvPicPr>
            <a:picLocks noChangeAspect="1"/>
          </p:cNvPicPr>
          <p:nvPr/>
        </p:nvPicPr>
        <p:blipFill>
          <a:blip r:embed="rId4"/>
          <a:stretch>
            <a:fillRect/>
          </a:stretch>
        </p:blipFill>
        <p:spPr>
          <a:xfrm>
            <a:off x="4608909" y="2088374"/>
            <a:ext cx="6782388" cy="1516511"/>
          </a:xfrm>
          <a:prstGeom prst="rect">
            <a:avLst/>
          </a:prstGeom>
        </p:spPr>
      </p:pic>
    </p:spTree>
    <p:extLst>
      <p:ext uri="{BB962C8B-B14F-4D97-AF65-F5344CB8AC3E}">
        <p14:creationId xmlns:p14="http://schemas.microsoft.com/office/powerpoint/2010/main" val="3473667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Homepage</a:t>
            </a:r>
          </a:p>
        </p:txBody>
      </p:sp>
      <p:pic>
        <p:nvPicPr>
          <p:cNvPr id="5" name="Content Placeholder 4"/>
          <p:cNvPicPr>
            <a:picLocks noGrp="1" noChangeAspect="1"/>
          </p:cNvPicPr>
          <p:nvPr>
            <p:ph idx="1"/>
          </p:nvPr>
        </p:nvPicPr>
        <p:blipFill>
          <a:blip r:embed="rId2"/>
          <a:stretch>
            <a:fillRect/>
          </a:stretch>
        </p:blipFill>
        <p:spPr>
          <a:xfrm>
            <a:off x="2637519" y="2181225"/>
            <a:ext cx="6916961" cy="3678238"/>
          </a:xfrm>
        </p:spPr>
      </p:pic>
    </p:spTree>
    <p:extLst>
      <p:ext uri="{BB962C8B-B14F-4D97-AF65-F5344CB8AC3E}">
        <p14:creationId xmlns:p14="http://schemas.microsoft.com/office/powerpoint/2010/main" val="3807952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Locations</a:t>
            </a:r>
          </a:p>
        </p:txBody>
      </p:sp>
      <p:pic>
        <p:nvPicPr>
          <p:cNvPr id="5" name="Content Placeholder 4"/>
          <p:cNvPicPr>
            <a:picLocks noGrp="1" noChangeAspect="1"/>
          </p:cNvPicPr>
          <p:nvPr>
            <p:ph idx="1"/>
          </p:nvPr>
        </p:nvPicPr>
        <p:blipFill>
          <a:blip r:embed="rId2"/>
          <a:stretch>
            <a:fillRect/>
          </a:stretch>
        </p:blipFill>
        <p:spPr>
          <a:xfrm>
            <a:off x="2667739" y="2181225"/>
            <a:ext cx="6856521" cy="3678238"/>
          </a:xfrm>
        </p:spPr>
      </p:pic>
    </p:spTree>
    <p:extLst>
      <p:ext uri="{BB962C8B-B14F-4D97-AF65-F5344CB8AC3E}">
        <p14:creationId xmlns:p14="http://schemas.microsoft.com/office/powerpoint/2010/main" val="1917334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pic>
        <p:nvPicPr>
          <p:cNvPr id="5" name="Content Placeholder 4"/>
          <p:cNvPicPr>
            <a:picLocks noGrp="1" noChangeAspect="1"/>
          </p:cNvPicPr>
          <p:nvPr>
            <p:ph idx="1"/>
          </p:nvPr>
        </p:nvPicPr>
        <p:blipFill>
          <a:blip r:embed="rId2"/>
          <a:stretch>
            <a:fillRect/>
          </a:stretch>
        </p:blipFill>
        <p:spPr>
          <a:xfrm>
            <a:off x="2657725" y="2181225"/>
            <a:ext cx="6876550" cy="3678238"/>
          </a:xfrm>
        </p:spPr>
      </p:pic>
    </p:spTree>
    <p:extLst>
      <p:ext uri="{BB962C8B-B14F-4D97-AF65-F5344CB8AC3E}">
        <p14:creationId xmlns:p14="http://schemas.microsoft.com/office/powerpoint/2010/main" val="255618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299939" y="-17586"/>
            <a:ext cx="3886197" cy="69635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Popcorn Chicken</a:t>
            </a:r>
          </a:p>
          <a:p>
            <a:pPr algn="ctr"/>
            <a:r>
              <a:rPr lang="en-US" dirty="0"/>
              <a:t>French Fries</a:t>
            </a:r>
          </a:p>
          <a:p>
            <a:pPr algn="ctr"/>
            <a:r>
              <a:rPr lang="en-US" dirty="0"/>
              <a:t>Garlic Fries</a:t>
            </a:r>
          </a:p>
          <a:p>
            <a:pPr algn="ctr"/>
            <a:r>
              <a:rPr lang="en-US" dirty="0"/>
              <a:t>Cajun Fries</a:t>
            </a:r>
          </a:p>
          <a:p>
            <a:pPr algn="ctr"/>
            <a:r>
              <a:rPr lang="en-US" dirty="0"/>
              <a:t>Fried Calamari </a:t>
            </a:r>
          </a:p>
        </p:txBody>
      </p:sp>
      <p:sp>
        <p:nvSpPr>
          <p:cNvPr id="11" name="Rectangle 10"/>
          <p:cNvSpPr/>
          <p:nvPr/>
        </p:nvSpPr>
        <p:spPr>
          <a:xfrm>
            <a:off x="3886199" y="-17586"/>
            <a:ext cx="4413739" cy="69810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Iced Coffee</a:t>
            </a:r>
          </a:p>
          <a:p>
            <a:pPr algn="ctr"/>
            <a:r>
              <a:rPr lang="en-US" dirty="0"/>
              <a:t>Latte</a:t>
            </a:r>
          </a:p>
          <a:p>
            <a:pPr algn="ctr"/>
            <a:r>
              <a:rPr lang="en-US" dirty="0" err="1"/>
              <a:t>Emacchiatos</a:t>
            </a:r>
            <a:endParaRPr lang="en-US" dirty="0"/>
          </a:p>
          <a:p>
            <a:pPr algn="ctr"/>
            <a:r>
              <a:rPr lang="en-US" dirty="0"/>
              <a:t>Espressos</a:t>
            </a:r>
          </a:p>
          <a:p>
            <a:pPr algn="ctr"/>
            <a:r>
              <a:rPr lang="en-US" dirty="0"/>
              <a:t>Americano</a:t>
            </a:r>
          </a:p>
          <a:p>
            <a:pPr algn="ctr"/>
            <a:r>
              <a:rPr lang="en-US" dirty="0"/>
              <a:t>Coconut Coffee</a:t>
            </a:r>
          </a:p>
          <a:p>
            <a:pPr algn="ctr"/>
            <a:endParaRPr lang="en-US" dirty="0"/>
          </a:p>
        </p:txBody>
      </p:sp>
      <p:sp>
        <p:nvSpPr>
          <p:cNvPr id="10" name="Rectangle 9"/>
          <p:cNvSpPr/>
          <p:nvPr/>
        </p:nvSpPr>
        <p:spPr>
          <a:xfrm>
            <a:off x="0" y="-26379"/>
            <a:ext cx="3886200" cy="69810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Milk Tea</a:t>
            </a:r>
          </a:p>
          <a:p>
            <a:pPr algn="ctr"/>
            <a:r>
              <a:rPr lang="en-US" dirty="0"/>
              <a:t>Jasmine Tea</a:t>
            </a:r>
          </a:p>
          <a:p>
            <a:pPr algn="ctr"/>
            <a:r>
              <a:rPr lang="en-US" dirty="0"/>
              <a:t>Green Tea</a:t>
            </a:r>
          </a:p>
          <a:p>
            <a:pPr algn="ctr"/>
            <a:r>
              <a:rPr lang="en-US" dirty="0"/>
              <a:t>Thai Tea</a:t>
            </a:r>
          </a:p>
          <a:p>
            <a:pPr algn="ctr"/>
            <a:r>
              <a:rPr lang="en-US" dirty="0"/>
              <a:t>Oolong Tea</a:t>
            </a:r>
          </a:p>
          <a:p>
            <a:pPr algn="ctr"/>
            <a:r>
              <a:rPr lang="en-US" dirty="0"/>
              <a:t>Coffee Milk Tea</a:t>
            </a:r>
          </a:p>
          <a:p>
            <a:pPr algn="ctr"/>
            <a:r>
              <a:rPr lang="en-US" dirty="0"/>
              <a:t>Taro Milk Tea</a:t>
            </a:r>
          </a:p>
          <a:p>
            <a:pPr algn="ctr"/>
            <a:r>
              <a:rPr lang="en-US" dirty="0"/>
              <a:t>Lavender Milk Tea</a:t>
            </a:r>
          </a:p>
          <a:p>
            <a:pPr algn="ctr"/>
            <a:endParaRPr lang="en-US" dirty="0"/>
          </a:p>
        </p:txBody>
      </p:sp>
      <p:pic>
        <p:nvPicPr>
          <p:cNvPr id="5" name="Content Placeholder 4"/>
          <p:cNvPicPr>
            <a:picLocks noGrp="1" noChangeAspect="1"/>
          </p:cNvPicPr>
          <p:nvPr>
            <p:ph idx="1"/>
          </p:nvPr>
        </p:nvPicPr>
        <p:blipFill>
          <a:blip r:embed="rId3"/>
          <a:stretch>
            <a:fillRect/>
          </a:stretch>
        </p:blipFill>
        <p:spPr>
          <a:xfrm>
            <a:off x="9155018" y="207299"/>
            <a:ext cx="2508413" cy="2444640"/>
          </a:xfrm>
        </p:spPr>
      </p:pic>
      <p:pic>
        <p:nvPicPr>
          <p:cNvPr id="7" name="Picture 6"/>
          <p:cNvPicPr>
            <a:picLocks noChangeAspect="1"/>
          </p:cNvPicPr>
          <p:nvPr/>
        </p:nvPicPr>
        <p:blipFill>
          <a:blip r:embed="rId4"/>
          <a:stretch>
            <a:fillRect/>
          </a:stretch>
        </p:blipFill>
        <p:spPr>
          <a:xfrm>
            <a:off x="4741318" y="160384"/>
            <a:ext cx="2791427" cy="2491555"/>
          </a:xfrm>
          <a:prstGeom prst="rect">
            <a:avLst/>
          </a:prstGeom>
        </p:spPr>
      </p:pic>
      <p:pic>
        <p:nvPicPr>
          <p:cNvPr id="9" name="Picture 8"/>
          <p:cNvPicPr>
            <a:picLocks noChangeAspect="1"/>
          </p:cNvPicPr>
          <p:nvPr/>
        </p:nvPicPr>
        <p:blipFill>
          <a:blip r:embed="rId5"/>
          <a:stretch>
            <a:fillRect/>
          </a:stretch>
        </p:blipFill>
        <p:spPr>
          <a:xfrm>
            <a:off x="620405" y="130525"/>
            <a:ext cx="2655997" cy="2521414"/>
          </a:xfrm>
          <a:prstGeom prst="rect">
            <a:avLst/>
          </a:prstGeom>
        </p:spPr>
      </p:pic>
      <p:sp>
        <p:nvSpPr>
          <p:cNvPr id="13" name="TextBox 12"/>
          <p:cNvSpPr txBox="1"/>
          <p:nvPr/>
        </p:nvSpPr>
        <p:spPr>
          <a:xfrm>
            <a:off x="1635368" y="2829909"/>
            <a:ext cx="8607669" cy="584775"/>
          </a:xfrm>
          <a:prstGeom prst="rect">
            <a:avLst/>
          </a:prstGeom>
          <a:solidFill>
            <a:schemeClr val="accent4">
              <a:lumMod val="40000"/>
              <a:lumOff val="60000"/>
              <a:alpha val="62000"/>
            </a:schemeClr>
          </a:solidFill>
        </p:spPr>
        <p:txBody>
          <a:bodyPr wrap="square" rtlCol="0">
            <a:spAutoFit/>
          </a:bodyPr>
          <a:lstStyle/>
          <a:p>
            <a:pPr algn="ctr"/>
            <a:r>
              <a:rPr lang="en-US" sz="3200" dirty="0"/>
              <a:t>Items sold by </a:t>
            </a:r>
            <a:r>
              <a:rPr lang="en-US" sz="3200" dirty="0" err="1"/>
              <a:t>Teamee</a:t>
            </a:r>
            <a:endParaRPr lang="en-US" sz="3200" dirty="0"/>
          </a:p>
        </p:txBody>
      </p:sp>
    </p:spTree>
    <p:extLst>
      <p:ext uri="{BB962C8B-B14F-4D97-AF65-F5344CB8AC3E}">
        <p14:creationId xmlns:p14="http://schemas.microsoft.com/office/powerpoint/2010/main" val="1052709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309433" cy="6924056"/>
          </a:xfrm>
          <a:prstGeom prst="rect">
            <a:avLst/>
          </a:prstGeom>
        </p:spPr>
      </p:pic>
      <p:sp>
        <p:nvSpPr>
          <p:cNvPr id="2" name="Title 1"/>
          <p:cNvSpPr>
            <a:spLocks noGrp="1"/>
          </p:cNvSpPr>
          <p:nvPr>
            <p:ph type="title"/>
          </p:nvPr>
        </p:nvSpPr>
        <p:spPr>
          <a:solidFill>
            <a:schemeClr val="accent1">
              <a:alpha val="54000"/>
            </a:schemeClr>
          </a:solidFill>
        </p:spPr>
        <p:txBody>
          <a:bodyPr/>
          <a:lstStyle/>
          <a:p>
            <a:r>
              <a:rPr lang="en-US" dirty="0"/>
              <a:t>Conclusion</a:t>
            </a:r>
          </a:p>
        </p:txBody>
      </p:sp>
      <p:sp>
        <p:nvSpPr>
          <p:cNvPr id="3" name="Content Placeholder 2"/>
          <p:cNvSpPr>
            <a:spLocks noGrp="1"/>
          </p:cNvSpPr>
          <p:nvPr>
            <p:ph idx="1"/>
          </p:nvPr>
        </p:nvSpPr>
        <p:spPr>
          <a:solidFill>
            <a:schemeClr val="tx1">
              <a:alpha val="23000"/>
            </a:schemeClr>
          </a:solidFill>
        </p:spPr>
        <p:txBody>
          <a:bodyPr/>
          <a:lstStyle/>
          <a:p>
            <a:pPr marL="0" indent="0">
              <a:buNone/>
            </a:pPr>
            <a:r>
              <a:rPr lang="en-US" dirty="0">
                <a:solidFill>
                  <a:schemeClr val="bg1"/>
                </a:solidFill>
              </a:rPr>
              <a:t>The global and digital world makes it necessary for any business to have a website. Internet access is widely available now which makes it easier for businesses to promote their product online.</a:t>
            </a:r>
            <a:r>
              <a:rPr lang="en-US" baseline="30000" dirty="0">
                <a:solidFill>
                  <a:schemeClr val="bg1"/>
                </a:solidFill>
              </a:rPr>
              <a:t>9</a:t>
            </a:r>
            <a:r>
              <a:rPr lang="en-US" dirty="0">
                <a:solidFill>
                  <a:schemeClr val="bg1"/>
                </a:solidFill>
              </a:rPr>
              <a:t> The convenience of online shopping has made ecommerce a blooming industry. </a:t>
            </a:r>
            <a:r>
              <a:rPr lang="en-US" baseline="30000" dirty="0">
                <a:solidFill>
                  <a:schemeClr val="bg1"/>
                </a:solidFill>
              </a:rPr>
              <a:t>7 </a:t>
            </a:r>
            <a:r>
              <a:rPr lang="en-US" dirty="0">
                <a:solidFill>
                  <a:schemeClr val="bg1"/>
                </a:solidFill>
              </a:rPr>
              <a:t>Ecommerce stores are beginning to rival brick and mortar stores as more users are discovering the ease of online shopping.</a:t>
            </a:r>
            <a:r>
              <a:rPr lang="en-US" baseline="30000" dirty="0">
                <a:solidFill>
                  <a:schemeClr val="bg1"/>
                </a:solidFill>
              </a:rPr>
              <a:t>10</a:t>
            </a:r>
            <a:r>
              <a:rPr lang="en-US" dirty="0">
                <a:solidFill>
                  <a:schemeClr val="bg1"/>
                </a:solidFill>
              </a:rPr>
              <a:t> Fast shipping and enticement such as skipping the line, also encourages more users to order online. </a:t>
            </a:r>
          </a:p>
          <a:p>
            <a:pPr marL="0" indent="0">
              <a:buNone/>
            </a:pPr>
            <a:r>
              <a:rPr lang="en-US" dirty="0">
                <a:solidFill>
                  <a:schemeClr val="bg1"/>
                </a:solidFill>
              </a:rPr>
              <a:t>An attractive and user friendly website could become a company’s face in the global market.</a:t>
            </a:r>
            <a:r>
              <a:rPr lang="en-US" baseline="30000" dirty="0">
                <a:solidFill>
                  <a:schemeClr val="bg1"/>
                </a:solidFill>
              </a:rPr>
              <a:t>6</a:t>
            </a:r>
            <a:r>
              <a:rPr lang="en-US" dirty="0">
                <a:solidFill>
                  <a:schemeClr val="bg1"/>
                </a:solidFill>
              </a:rPr>
              <a:t> A website can contain information about the company and its products to help promote its services. Having an exemplary website is like having an excellent salesman, who can convince customers to buy its products. Thus, it is essential to develop a website that would be appealing and informational. </a:t>
            </a:r>
          </a:p>
          <a:p>
            <a:pPr marL="0" indent="0">
              <a:buNone/>
            </a:pPr>
            <a:endParaRPr lang="en-US" dirty="0">
              <a:solidFill>
                <a:schemeClr val="bg1"/>
              </a:solidFill>
            </a:endParaRPr>
          </a:p>
        </p:txBody>
      </p:sp>
    </p:spTree>
    <p:extLst>
      <p:ext uri="{BB962C8B-B14F-4D97-AF65-F5344CB8AC3E}">
        <p14:creationId xmlns:p14="http://schemas.microsoft.com/office/powerpoint/2010/main" val="3169809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Shape 270" descr="shutterstock_251280265-700x467.jpg"/>
          <p:cNvPicPr preferRelativeResize="0"/>
          <p:nvPr/>
        </p:nvPicPr>
        <p:blipFill>
          <a:blip r:embed="rId2">
            <a:alphaModFix/>
          </a:blip>
          <a:stretch>
            <a:fillRect/>
          </a:stretch>
        </p:blipFill>
        <p:spPr>
          <a:xfrm>
            <a:off x="-1" y="0"/>
            <a:ext cx="12192000" cy="6858000"/>
          </a:xfrm>
          <a:prstGeom prst="rect">
            <a:avLst/>
          </a:prstGeom>
          <a:noFill/>
          <a:ln>
            <a:noFill/>
          </a:ln>
        </p:spPr>
      </p:pic>
      <p:sp>
        <p:nvSpPr>
          <p:cNvPr id="5" name="TextBox 4"/>
          <p:cNvSpPr txBox="1"/>
          <p:nvPr/>
        </p:nvSpPr>
        <p:spPr>
          <a:xfrm>
            <a:off x="250581" y="237616"/>
            <a:ext cx="2519792" cy="707886"/>
          </a:xfrm>
          <a:prstGeom prst="rect">
            <a:avLst/>
          </a:prstGeom>
          <a:noFill/>
        </p:spPr>
        <p:txBody>
          <a:bodyPr wrap="none" rtlCol="0">
            <a:spAutoFit/>
          </a:bodyPr>
          <a:lstStyle/>
          <a:p>
            <a:r>
              <a:rPr lang="en-US" sz="4000" b="1" dirty="0">
                <a:solidFill>
                  <a:schemeClr val="bg1"/>
                </a:solidFill>
              </a:rPr>
              <a:t>References</a:t>
            </a:r>
          </a:p>
        </p:txBody>
      </p:sp>
      <p:sp>
        <p:nvSpPr>
          <p:cNvPr id="6" name="TextBox 5"/>
          <p:cNvSpPr txBox="1"/>
          <p:nvPr/>
        </p:nvSpPr>
        <p:spPr>
          <a:xfrm>
            <a:off x="369940" y="1064992"/>
            <a:ext cx="7687642" cy="6124754"/>
          </a:xfrm>
          <a:prstGeom prst="rect">
            <a:avLst/>
          </a:prstGeom>
          <a:noFill/>
        </p:spPr>
        <p:txBody>
          <a:bodyPr wrap="square" rtlCol="0">
            <a:spAutoFit/>
          </a:bodyPr>
          <a:lstStyle/>
          <a:p>
            <a:pPr lvl="0"/>
            <a:r>
              <a:rPr lang="en-US" sz="1400" dirty="0">
                <a:solidFill>
                  <a:schemeClr val="bg1"/>
                </a:solidFill>
              </a:rPr>
              <a:t>1. Bass, Len, Paul Clements, and Rick </a:t>
            </a:r>
            <a:r>
              <a:rPr lang="en-US" sz="1400" dirty="0" err="1">
                <a:solidFill>
                  <a:schemeClr val="bg1"/>
                </a:solidFill>
              </a:rPr>
              <a:t>Kazman</a:t>
            </a:r>
            <a:r>
              <a:rPr lang="en-US" sz="1400" dirty="0">
                <a:solidFill>
                  <a:schemeClr val="bg1"/>
                </a:solidFill>
              </a:rPr>
              <a:t>. </a:t>
            </a:r>
            <a:r>
              <a:rPr lang="en-US" sz="1400" i="1" dirty="0">
                <a:solidFill>
                  <a:schemeClr val="bg1"/>
                </a:solidFill>
              </a:rPr>
              <a:t>Software Architecture in Practice, 2nd ed</a:t>
            </a:r>
            <a:r>
              <a:rPr lang="en-US" sz="1400" dirty="0">
                <a:solidFill>
                  <a:schemeClr val="bg1"/>
                </a:solidFill>
              </a:rPr>
              <a:t>. Addison-Wesley Professional, 2003.</a:t>
            </a:r>
          </a:p>
          <a:p>
            <a:r>
              <a:rPr lang="en-US" sz="1400" dirty="0">
                <a:solidFill>
                  <a:schemeClr val="bg1"/>
                </a:solidFill>
              </a:rPr>
              <a:t> </a:t>
            </a:r>
          </a:p>
          <a:p>
            <a:pPr lvl="0"/>
            <a:r>
              <a:rPr lang="en-US" sz="1400" dirty="0">
                <a:solidFill>
                  <a:schemeClr val="bg1"/>
                </a:solidFill>
              </a:rPr>
              <a:t>2. Cordova.  Apache. </a:t>
            </a:r>
            <a:r>
              <a:rPr lang="en-US" sz="1400" dirty="0">
                <a:solidFill>
                  <a:schemeClr val="bg1"/>
                </a:solidFill>
                <a:hlinkClick r:id="rId3"/>
              </a:rPr>
              <a:t>https://cordova.apache.org/</a:t>
            </a:r>
            <a:r>
              <a:rPr lang="en-US" sz="1400" dirty="0">
                <a:solidFill>
                  <a:schemeClr val="bg1"/>
                </a:solidFill>
              </a:rPr>
              <a:t> Accessed January 13, 2017.</a:t>
            </a:r>
          </a:p>
          <a:p>
            <a:r>
              <a:rPr lang="en-US" sz="1400" dirty="0">
                <a:solidFill>
                  <a:schemeClr val="bg1"/>
                </a:solidFill>
              </a:rPr>
              <a:t> </a:t>
            </a:r>
          </a:p>
          <a:p>
            <a:pPr lvl="0"/>
            <a:r>
              <a:rPr lang="en-US" sz="1400" dirty="0">
                <a:solidFill>
                  <a:schemeClr val="bg1"/>
                </a:solidFill>
              </a:rPr>
              <a:t>3. Daniel Simon Sanz and </a:t>
            </a:r>
            <a:r>
              <a:rPr lang="en-US" sz="1400" dirty="0" err="1">
                <a:solidFill>
                  <a:schemeClr val="bg1"/>
                </a:solidFill>
              </a:rPr>
              <a:t>Ankur</a:t>
            </a:r>
            <a:r>
              <a:rPr lang="en-US" sz="1400" dirty="0">
                <a:solidFill>
                  <a:schemeClr val="bg1"/>
                </a:solidFill>
              </a:rPr>
              <a:t> Agrawal, “Automated Menu Recommendation System Based on Past Preferences” International Journal of Advanced Computer Science and Applications(IJACSA), 5(7), 2014</a:t>
            </a:r>
          </a:p>
          <a:p>
            <a:r>
              <a:rPr lang="en-US" sz="1400" dirty="0">
                <a:solidFill>
                  <a:schemeClr val="bg1"/>
                </a:solidFill>
              </a:rPr>
              <a:t> </a:t>
            </a:r>
          </a:p>
          <a:p>
            <a:pPr lvl="0"/>
            <a:r>
              <a:rPr lang="en-US" sz="1400" dirty="0">
                <a:solidFill>
                  <a:schemeClr val="bg1"/>
                </a:solidFill>
              </a:rPr>
              <a:t>4. E-Commerce &amp; Online Shopping Auctions in the US.  IBISWorld. June 2016. Online Report. Accessed January 13, 2017.</a:t>
            </a:r>
          </a:p>
          <a:p>
            <a:r>
              <a:rPr lang="en-US" sz="1400" dirty="0">
                <a:solidFill>
                  <a:schemeClr val="bg1"/>
                </a:solidFill>
              </a:rPr>
              <a:t> </a:t>
            </a:r>
          </a:p>
          <a:p>
            <a:pPr lvl="0"/>
            <a:r>
              <a:rPr lang="en-US" sz="1400" dirty="0">
                <a:solidFill>
                  <a:schemeClr val="bg1"/>
                </a:solidFill>
              </a:rPr>
              <a:t>5. Kaplan, Jeff. Changing Channels: new ways to do business. Network World. March 5, 2007; 24, 9; ABI/INFORM Collection page 25. News article. </a:t>
            </a:r>
          </a:p>
          <a:p>
            <a:r>
              <a:rPr lang="en-US" sz="1400" dirty="0">
                <a:solidFill>
                  <a:schemeClr val="bg1"/>
                </a:solidFill>
              </a:rPr>
              <a:t> </a:t>
            </a:r>
          </a:p>
          <a:p>
            <a:pPr lvl="0"/>
            <a:r>
              <a:rPr lang="en-US" sz="1400" dirty="0">
                <a:solidFill>
                  <a:schemeClr val="bg1"/>
                </a:solidFill>
              </a:rPr>
              <a:t>6. King, David Lee. Designing the Digital Experience: How to Use Experience Design Tools and Techniques to Build Websites Customers Love. Information Today, Inc. 2008. Print.</a:t>
            </a:r>
          </a:p>
          <a:p>
            <a:r>
              <a:rPr lang="en-US" sz="1400" dirty="0">
                <a:solidFill>
                  <a:schemeClr val="bg1"/>
                </a:solidFill>
              </a:rPr>
              <a:t> </a:t>
            </a:r>
          </a:p>
          <a:p>
            <a:pPr lvl="0"/>
            <a:r>
              <a:rPr lang="en-US" sz="1400" dirty="0">
                <a:solidFill>
                  <a:schemeClr val="bg1"/>
                </a:solidFill>
              </a:rPr>
              <a:t>7. McPherson, Doug. Worldwide E-commerce Sales to Rise Nearly 20 Percent This Year. </a:t>
            </a:r>
          </a:p>
          <a:p>
            <a:r>
              <a:rPr lang="en-US" sz="1400" dirty="0">
                <a:solidFill>
                  <a:schemeClr val="bg1"/>
                </a:solidFill>
              </a:rPr>
              <a:t> </a:t>
            </a:r>
          </a:p>
          <a:p>
            <a:pPr lvl="0"/>
            <a:r>
              <a:rPr lang="en-US" sz="1400" dirty="0">
                <a:solidFill>
                  <a:schemeClr val="bg1"/>
                </a:solidFill>
              </a:rPr>
              <a:t>8. </a:t>
            </a:r>
            <a:r>
              <a:rPr lang="en-US" sz="1400" dirty="0" err="1">
                <a:solidFill>
                  <a:schemeClr val="bg1"/>
                </a:solidFill>
              </a:rPr>
              <a:t>Wiegers</a:t>
            </a:r>
            <a:r>
              <a:rPr lang="en-US" sz="1400" dirty="0">
                <a:solidFill>
                  <a:schemeClr val="bg1"/>
                </a:solidFill>
              </a:rPr>
              <a:t>, Karl, </a:t>
            </a:r>
            <a:r>
              <a:rPr lang="en-US" sz="1400" i="1" dirty="0">
                <a:solidFill>
                  <a:schemeClr val="bg1"/>
                </a:solidFill>
              </a:rPr>
              <a:t>Software Requirements (3rd Edition </a:t>
            </a:r>
            <a:r>
              <a:rPr lang="en-US" sz="1400" dirty="0">
                <a:solidFill>
                  <a:schemeClr val="bg1"/>
                </a:solidFill>
              </a:rPr>
              <a:t>), Microsoft Press 2013. </a:t>
            </a:r>
          </a:p>
          <a:p>
            <a:r>
              <a:rPr lang="en-US" sz="1400" dirty="0">
                <a:solidFill>
                  <a:schemeClr val="bg1"/>
                </a:solidFill>
              </a:rPr>
              <a:t> </a:t>
            </a:r>
          </a:p>
          <a:p>
            <a:pPr lvl="0"/>
            <a:r>
              <a:rPr lang="en-US" sz="1400" dirty="0">
                <a:solidFill>
                  <a:schemeClr val="bg1"/>
                </a:solidFill>
              </a:rPr>
              <a:t>9. Winter, S.J. </a:t>
            </a:r>
            <a:r>
              <a:rPr lang="en-US" sz="1400" dirty="0" err="1">
                <a:solidFill>
                  <a:schemeClr val="bg1"/>
                </a:solidFill>
              </a:rPr>
              <a:t>Inf</a:t>
            </a:r>
            <a:r>
              <a:rPr lang="en-US" sz="1400" dirty="0">
                <a:solidFill>
                  <a:schemeClr val="bg1"/>
                </a:solidFill>
              </a:rPr>
              <a:t> </a:t>
            </a:r>
            <a:r>
              <a:rPr lang="en-US" sz="1400" dirty="0" err="1">
                <a:solidFill>
                  <a:schemeClr val="bg1"/>
                </a:solidFill>
              </a:rPr>
              <a:t>Syst</a:t>
            </a:r>
            <a:r>
              <a:rPr lang="en-US" sz="1400" dirty="0">
                <a:solidFill>
                  <a:schemeClr val="bg1"/>
                </a:solidFill>
              </a:rPr>
              <a:t> E-Bus Manage (2012) 10: 279. doi:10.1007/s10257-011-0165-5.</a:t>
            </a:r>
          </a:p>
          <a:p>
            <a:r>
              <a:rPr lang="en-US" sz="1400" dirty="0">
                <a:solidFill>
                  <a:schemeClr val="bg1"/>
                </a:solidFill>
              </a:rPr>
              <a:t> </a:t>
            </a:r>
          </a:p>
          <a:p>
            <a:pPr lvl="0"/>
            <a:r>
              <a:rPr lang="en-US" sz="1400" dirty="0">
                <a:solidFill>
                  <a:schemeClr val="bg1"/>
                </a:solidFill>
              </a:rPr>
              <a:t>10. </a:t>
            </a:r>
            <a:r>
              <a:rPr lang="en-US" sz="1400" dirty="0" err="1">
                <a:solidFill>
                  <a:schemeClr val="bg1"/>
                </a:solidFill>
              </a:rPr>
              <a:t>WorldPay</a:t>
            </a:r>
            <a:r>
              <a:rPr lang="en-US" sz="1400" dirty="0">
                <a:solidFill>
                  <a:schemeClr val="bg1"/>
                </a:solidFill>
              </a:rPr>
              <a:t>. The Global Rise in ‘Always-On’ Shoppers Driving eCommerce. Online report. April 25, 2012. </a:t>
            </a:r>
          </a:p>
          <a:p>
            <a:r>
              <a:rPr lang="en-US" sz="1400" dirty="0">
                <a:solidFill>
                  <a:schemeClr val="bg1"/>
                </a:solidFill>
              </a:rPr>
              <a:t> </a:t>
            </a:r>
          </a:p>
          <a:p>
            <a:r>
              <a:rPr lang="en-US" sz="1400" dirty="0">
                <a:solidFill>
                  <a:schemeClr val="bg1"/>
                </a:solidFill>
              </a:rPr>
              <a:t> </a:t>
            </a:r>
          </a:p>
          <a:p>
            <a:endParaRPr lang="en-US" sz="1400" dirty="0">
              <a:solidFill>
                <a:schemeClr val="bg1"/>
              </a:solidFill>
            </a:endParaRPr>
          </a:p>
        </p:txBody>
      </p:sp>
    </p:spTree>
    <p:extLst>
      <p:ext uri="{BB962C8B-B14F-4D97-AF65-F5344CB8AC3E}">
        <p14:creationId xmlns:p14="http://schemas.microsoft.com/office/powerpoint/2010/main" val="10716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1809750"/>
            <a:ext cx="12192000" cy="5048250"/>
          </a:xfrm>
          <a:prstGeom prst="rect">
            <a:avLst/>
          </a:prstGeom>
        </p:spPr>
      </p:pic>
      <p:sp>
        <p:nvSpPr>
          <p:cNvPr id="2" name="Title 1"/>
          <p:cNvSpPr>
            <a:spLocks noGrp="1"/>
          </p:cNvSpPr>
          <p:nvPr>
            <p:ph type="title"/>
          </p:nvPr>
        </p:nvSpPr>
        <p:spPr/>
        <p:txBody>
          <a:bodyPr/>
          <a:lstStyle/>
          <a:p>
            <a:r>
              <a:rPr lang="en-US" dirty="0"/>
              <a:t>Abstract</a:t>
            </a:r>
          </a:p>
        </p:txBody>
      </p:sp>
      <p:sp>
        <p:nvSpPr>
          <p:cNvPr id="4" name="Content Placeholder 3"/>
          <p:cNvSpPr>
            <a:spLocks noGrp="1"/>
          </p:cNvSpPr>
          <p:nvPr>
            <p:ph idx="1"/>
          </p:nvPr>
        </p:nvSpPr>
        <p:spPr>
          <a:solidFill>
            <a:schemeClr val="bg1">
              <a:alpha val="55000"/>
            </a:schemeClr>
          </a:solidFill>
        </p:spPr>
        <p:txBody>
          <a:bodyPr>
            <a:normAutofit fontScale="85000" lnSpcReduction="10000"/>
          </a:bodyPr>
          <a:lstStyle/>
          <a:p>
            <a:pPr marL="0" indent="0">
              <a:buNone/>
            </a:pPr>
            <a:r>
              <a:rPr lang="en-US" dirty="0"/>
              <a:t>This project is an online tea and coffee store that provides users with information about the </a:t>
            </a:r>
            <a:r>
              <a:rPr lang="en-US" dirty="0" err="1"/>
              <a:t>Teamee</a:t>
            </a:r>
            <a:r>
              <a:rPr lang="en-US" dirty="0"/>
              <a:t> company, and allow the user to place orders on the website.  Ecommerce is a blooming industry that encompasses various goods and services.</a:t>
            </a:r>
            <a:r>
              <a:rPr lang="en-US" baseline="30000" dirty="0"/>
              <a:t>3</a:t>
            </a:r>
            <a:r>
              <a:rPr lang="en-US" dirty="0"/>
              <a:t>  It is necessary in today’s world for any company that sells products or services to have a website.  The </a:t>
            </a:r>
            <a:r>
              <a:rPr lang="en-US" dirty="0" err="1"/>
              <a:t>Teamee</a:t>
            </a:r>
            <a:r>
              <a:rPr lang="en-US" dirty="0"/>
              <a:t> website is highly customizable and uniquely different from the typical </a:t>
            </a:r>
            <a:r>
              <a:rPr lang="en-US" dirty="0" err="1"/>
              <a:t>Wordpress</a:t>
            </a:r>
            <a:r>
              <a:rPr lang="en-US" dirty="0"/>
              <a:t> website.</a:t>
            </a:r>
          </a:p>
          <a:p>
            <a:pPr marL="0" indent="0">
              <a:buNone/>
            </a:pPr>
            <a:r>
              <a:rPr lang="en-US" dirty="0"/>
              <a:t>This is a developmental project; thus, the core of the report would be within all my documentations of my project.  There will be a total of three documents: the SRS, design, and test plan.  The SRS document provide a detailed description of the </a:t>
            </a:r>
            <a:r>
              <a:rPr lang="en-US" dirty="0" err="1"/>
              <a:t>Teamee</a:t>
            </a:r>
            <a:r>
              <a:rPr lang="en-US" dirty="0"/>
              <a:t> system.  The design document contains an outline of how the </a:t>
            </a:r>
            <a:r>
              <a:rPr lang="en-US" dirty="0" err="1"/>
              <a:t>Teamee</a:t>
            </a:r>
            <a:r>
              <a:rPr lang="en-US" dirty="0"/>
              <a:t> system will be implemented to satisfy all the requirements listed in the SRS.  Finally, the test plan document will contain the methods that were used to ensure that the </a:t>
            </a:r>
            <a:r>
              <a:rPr lang="en-US" dirty="0" err="1"/>
              <a:t>Teamee</a:t>
            </a:r>
            <a:r>
              <a:rPr lang="en-US" dirty="0"/>
              <a:t> system is held to the highest quality.  However, the primary document for my project would be the SRS (software requirement specification).  It contains all the information necessary to describe what my project is about and a full description of the </a:t>
            </a:r>
            <a:r>
              <a:rPr lang="en-US" dirty="0" err="1"/>
              <a:t>Teamee</a:t>
            </a:r>
            <a:r>
              <a:rPr lang="en-US" dirty="0"/>
              <a:t> system.  </a:t>
            </a:r>
          </a:p>
          <a:p>
            <a:pPr marL="0" indent="0">
              <a:buNone/>
            </a:pPr>
            <a:r>
              <a:rPr lang="en-US" dirty="0"/>
              <a:t>The creation of the </a:t>
            </a:r>
            <a:r>
              <a:rPr lang="en-US" dirty="0" err="1"/>
              <a:t>Teamee</a:t>
            </a:r>
            <a:r>
              <a:rPr lang="en-US" dirty="0"/>
              <a:t> website will help increase its potential customer base.  Anyone with internet access can view the website.  Also, the </a:t>
            </a:r>
            <a:r>
              <a:rPr lang="en-US" dirty="0" err="1"/>
              <a:t>Teamee</a:t>
            </a:r>
            <a:r>
              <a:rPr lang="en-US" dirty="0"/>
              <a:t> online store provides users a convenient way to skip the line and procure goods from </a:t>
            </a:r>
            <a:r>
              <a:rPr lang="en-US" dirty="0" err="1"/>
              <a:t>Teamee</a:t>
            </a:r>
            <a:r>
              <a:rPr lang="en-US" dirty="0"/>
              <a:t> to satisfy their craving.  The convenience is extended to employees since the online store will also be beneficial for </a:t>
            </a:r>
            <a:r>
              <a:rPr lang="en-US" dirty="0" err="1"/>
              <a:t>Teamee’s</a:t>
            </a:r>
            <a:r>
              <a:rPr lang="en-US" dirty="0"/>
              <a:t> employees.  The </a:t>
            </a:r>
            <a:r>
              <a:rPr lang="en-US" dirty="0" err="1"/>
              <a:t>Teamee</a:t>
            </a:r>
            <a:r>
              <a:rPr lang="en-US" dirty="0"/>
              <a:t> system will provide a way for admin to track and fulfill orders.  Additionally, by providing information about the stores and products provided by </a:t>
            </a:r>
            <a:r>
              <a:rPr lang="en-US" dirty="0" err="1"/>
              <a:t>Teamee</a:t>
            </a:r>
            <a:r>
              <a:rPr lang="en-US" dirty="0"/>
              <a:t>, this will reduce questions that customers will have. </a:t>
            </a:r>
          </a:p>
          <a:p>
            <a:pPr marL="0" indent="0">
              <a:buNone/>
            </a:pPr>
            <a:endParaRPr lang="en-US" dirty="0"/>
          </a:p>
        </p:txBody>
      </p:sp>
    </p:spTree>
    <p:extLst>
      <p:ext uri="{BB962C8B-B14F-4D97-AF65-F5344CB8AC3E}">
        <p14:creationId xmlns:p14="http://schemas.microsoft.com/office/powerpoint/2010/main" val="3588689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Ecommerce website</a:t>
            </a:r>
          </a:p>
          <a:p>
            <a:r>
              <a:rPr lang="en-US" dirty="0"/>
              <a:t>Allows users to place orders and pickup in store</a:t>
            </a:r>
          </a:p>
          <a:p>
            <a:r>
              <a:rPr lang="en-US" dirty="0"/>
              <a:t>User can learn about the company</a:t>
            </a:r>
          </a:p>
          <a:p>
            <a:r>
              <a:rPr lang="en-US" dirty="0"/>
              <a:t>Items sold by the company</a:t>
            </a:r>
          </a:p>
          <a:p>
            <a:r>
              <a:rPr lang="en-US" dirty="0"/>
              <a:t>Store’s locations</a:t>
            </a:r>
          </a:p>
        </p:txBody>
      </p:sp>
      <p:pic>
        <p:nvPicPr>
          <p:cNvPr id="5" name="Picture 4"/>
          <p:cNvPicPr>
            <a:picLocks noChangeAspect="1"/>
          </p:cNvPicPr>
          <p:nvPr/>
        </p:nvPicPr>
        <p:blipFill>
          <a:blip r:embed="rId3"/>
          <a:stretch>
            <a:fillRect/>
          </a:stretch>
        </p:blipFill>
        <p:spPr>
          <a:xfrm>
            <a:off x="5776856" y="2532402"/>
            <a:ext cx="5948979" cy="2974490"/>
          </a:xfrm>
          <a:prstGeom prst="rect">
            <a:avLst/>
          </a:prstGeom>
        </p:spPr>
      </p:pic>
    </p:spTree>
    <p:extLst>
      <p:ext uri="{BB962C8B-B14F-4D97-AF65-F5344CB8AC3E}">
        <p14:creationId xmlns:p14="http://schemas.microsoft.com/office/powerpoint/2010/main" val="99242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581192" y="2444265"/>
            <a:ext cx="4957962" cy="3678303"/>
          </a:xfrm>
        </p:spPr>
        <p:txBody>
          <a:bodyPr/>
          <a:lstStyle/>
          <a:p>
            <a:pPr marL="0" indent="0">
              <a:buNone/>
            </a:pPr>
            <a:r>
              <a:rPr lang="en-US" dirty="0"/>
              <a:t>Generally, when ecommerce sites are mentioned, people think of Amazon, eBay, or other big name retailors.  All kinds of products are sold on these websites.  Then the food industry began to enter the internet space.  In recent years, an emergence of websites and apps appear that allows consumers to order food or drinks online and have them delivered or ready to be picked up.  Consumers have been shifting away from placing food or drink orders using the phone; and instead, they are using the internet to place orders. </a:t>
            </a:r>
          </a:p>
          <a:p>
            <a:endParaRPr lang="en-US" dirty="0"/>
          </a:p>
        </p:txBody>
      </p:sp>
      <p:pic>
        <p:nvPicPr>
          <p:cNvPr id="9" name="Picture 8"/>
          <p:cNvPicPr>
            <a:picLocks noChangeAspect="1"/>
          </p:cNvPicPr>
          <p:nvPr/>
        </p:nvPicPr>
        <p:blipFill>
          <a:blip r:embed="rId2"/>
          <a:stretch>
            <a:fillRect/>
          </a:stretch>
        </p:blipFill>
        <p:spPr>
          <a:xfrm>
            <a:off x="5760467" y="1777937"/>
            <a:ext cx="2912384" cy="1820240"/>
          </a:xfrm>
          <a:prstGeom prst="rect">
            <a:avLst/>
          </a:prstGeom>
        </p:spPr>
      </p:pic>
      <p:pic>
        <p:nvPicPr>
          <p:cNvPr id="13" name="Picture 12"/>
          <p:cNvPicPr>
            <a:picLocks noChangeAspect="1"/>
          </p:cNvPicPr>
          <p:nvPr/>
        </p:nvPicPr>
        <p:blipFill>
          <a:blip r:embed="rId3"/>
          <a:stretch>
            <a:fillRect/>
          </a:stretch>
        </p:blipFill>
        <p:spPr>
          <a:xfrm>
            <a:off x="8637683" y="1777937"/>
            <a:ext cx="3121152" cy="1820240"/>
          </a:xfrm>
          <a:prstGeom prst="rect">
            <a:avLst/>
          </a:prstGeom>
        </p:spPr>
      </p:pic>
      <p:pic>
        <p:nvPicPr>
          <p:cNvPr id="17" name="Picture 16"/>
          <p:cNvPicPr>
            <a:picLocks noChangeAspect="1"/>
          </p:cNvPicPr>
          <p:nvPr/>
        </p:nvPicPr>
        <p:blipFill>
          <a:blip r:embed="rId4"/>
          <a:stretch>
            <a:fillRect/>
          </a:stretch>
        </p:blipFill>
        <p:spPr>
          <a:xfrm>
            <a:off x="5760467" y="3598177"/>
            <a:ext cx="5998368" cy="3243256"/>
          </a:xfrm>
          <a:prstGeom prst="rect">
            <a:avLst/>
          </a:prstGeom>
        </p:spPr>
      </p:pic>
    </p:spTree>
    <p:extLst>
      <p:ext uri="{BB962C8B-B14F-4D97-AF65-F5344CB8AC3E}">
        <p14:creationId xmlns:p14="http://schemas.microsoft.com/office/powerpoint/2010/main" val="2492889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2"/>
          <a:stretch>
            <a:fillRect/>
          </a:stretch>
        </p:blipFill>
        <p:spPr>
          <a:xfrm>
            <a:off x="1" y="0"/>
            <a:ext cx="12192000" cy="6858000"/>
          </a:xfrm>
          <a:prstGeom prst="rect">
            <a:avLst/>
          </a:prstGeom>
        </p:spPr>
      </p:pic>
      <p:sp>
        <p:nvSpPr>
          <p:cNvPr id="8" name="TextBox 7"/>
          <p:cNvSpPr txBox="1"/>
          <p:nvPr/>
        </p:nvSpPr>
        <p:spPr>
          <a:xfrm>
            <a:off x="694592" y="402573"/>
            <a:ext cx="3536033" cy="923330"/>
          </a:xfrm>
          <a:prstGeom prst="rect">
            <a:avLst/>
          </a:prstGeom>
          <a:noFill/>
        </p:spPr>
        <p:txBody>
          <a:bodyPr wrap="none" rtlCol="0">
            <a:spAutoFit/>
          </a:bodyPr>
          <a:lstStyle/>
          <a:p>
            <a:r>
              <a:rPr lang="en-US" sz="5400" b="1" dirty="0">
                <a:solidFill>
                  <a:schemeClr val="bg1"/>
                </a:solidFill>
              </a:rPr>
              <a:t>Motivation</a:t>
            </a:r>
            <a:r>
              <a:rPr lang="en-US" sz="5400" dirty="0"/>
              <a:t> </a:t>
            </a:r>
          </a:p>
        </p:txBody>
      </p:sp>
      <p:sp>
        <p:nvSpPr>
          <p:cNvPr id="9" name="TextBox 8"/>
          <p:cNvSpPr txBox="1"/>
          <p:nvPr/>
        </p:nvSpPr>
        <p:spPr>
          <a:xfrm>
            <a:off x="1380393" y="1979671"/>
            <a:ext cx="8686800" cy="2308324"/>
          </a:xfrm>
          <a:prstGeom prst="rect">
            <a:avLst/>
          </a:prstGeom>
          <a:noFill/>
        </p:spPr>
        <p:txBody>
          <a:bodyPr wrap="square" rtlCol="0">
            <a:spAutoFit/>
          </a:bodyPr>
          <a:lstStyle/>
          <a:p>
            <a:r>
              <a:rPr lang="en-US" dirty="0">
                <a:solidFill>
                  <a:schemeClr val="bg1"/>
                </a:solidFill>
              </a:rPr>
              <a:t>My motivation for this project stems from the fact that I love tea.  I hope to one day open a tea place for people to congregate and relax.  I’ve always enjoyed gathering at a tea place with my friends; thus, it is my wish to own one in the future.   This project had provided me with an opportunity to create a website and web app for my prospective store.  Additionally, creating the </a:t>
            </a:r>
            <a:r>
              <a:rPr lang="en-US" dirty="0" err="1">
                <a:solidFill>
                  <a:schemeClr val="bg1"/>
                </a:solidFill>
              </a:rPr>
              <a:t>Teamee</a:t>
            </a:r>
            <a:r>
              <a:rPr lang="en-US" dirty="0">
                <a:solidFill>
                  <a:schemeClr val="bg1"/>
                </a:solidFill>
              </a:rPr>
              <a:t> web app had provided me with a project to show prospective employers.  By building an ecommerce application, I had demonstrated a highly marketable skill as the ecommerce field is blooming.  Furthermore, this project will help me demonstrate my ability to formulate a whole project from start to end.</a:t>
            </a:r>
          </a:p>
        </p:txBody>
      </p:sp>
    </p:spTree>
    <p:extLst>
      <p:ext uri="{BB962C8B-B14F-4D97-AF65-F5344CB8AC3E}">
        <p14:creationId xmlns:p14="http://schemas.microsoft.com/office/powerpoint/2010/main" val="400493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Box 2"/>
          <p:cNvSpPr txBox="1"/>
          <p:nvPr/>
        </p:nvSpPr>
        <p:spPr>
          <a:xfrm>
            <a:off x="968188" y="2097741"/>
            <a:ext cx="10155219" cy="2585323"/>
          </a:xfrm>
          <a:prstGeom prst="rect">
            <a:avLst/>
          </a:prstGeom>
          <a:noFill/>
        </p:spPr>
        <p:txBody>
          <a:bodyPr wrap="square" rtlCol="0">
            <a:spAutoFit/>
          </a:bodyPr>
          <a:lstStyle/>
          <a:p>
            <a:r>
              <a:rPr lang="en-US" dirty="0"/>
              <a:t>The objective is to create a functioning website and web app with an easy to use UI. The creation of the website and web app serves the following purpose:</a:t>
            </a:r>
            <a:endParaRPr lang="en-US" sz="1200" dirty="0"/>
          </a:p>
          <a:p>
            <a:r>
              <a:rPr lang="en-US" b="1" dirty="0"/>
              <a:t>Improve programming skills</a:t>
            </a:r>
          </a:p>
          <a:p>
            <a:pPr lvl="2"/>
            <a:r>
              <a:rPr lang="en-US" dirty="0"/>
              <a:t>Improve upon existing programming languages </a:t>
            </a:r>
            <a:endParaRPr lang="en-US" sz="1200" dirty="0"/>
          </a:p>
          <a:p>
            <a:pPr lvl="2"/>
            <a:r>
              <a:rPr lang="en-US" dirty="0"/>
              <a:t>Learn new languages such as SQL to implement the backend of the project. </a:t>
            </a:r>
            <a:endParaRPr lang="en-US" sz="1200" dirty="0"/>
          </a:p>
          <a:p>
            <a:r>
              <a:rPr lang="en-US" b="1" dirty="0"/>
              <a:t>Demonstrate to future employers the capability to complete a whole project</a:t>
            </a:r>
          </a:p>
          <a:p>
            <a:pPr lvl="2"/>
            <a:r>
              <a:rPr lang="en-US" dirty="0"/>
              <a:t>Create an effective software process to develop the </a:t>
            </a:r>
            <a:r>
              <a:rPr lang="en-US" dirty="0" err="1"/>
              <a:t>Teamee</a:t>
            </a:r>
            <a:r>
              <a:rPr lang="en-US" dirty="0"/>
              <a:t> website and web app</a:t>
            </a:r>
            <a:endParaRPr lang="en-US" sz="1200" dirty="0"/>
          </a:p>
          <a:p>
            <a:pPr lvl="2"/>
            <a:r>
              <a:rPr lang="en-US" dirty="0"/>
              <a:t>Provide evidence of software process</a:t>
            </a:r>
            <a:endParaRPr lang="en-US" sz="1200" dirty="0"/>
          </a:p>
          <a:p>
            <a:endParaRPr lang="en-US" dirty="0"/>
          </a:p>
        </p:txBody>
      </p:sp>
      <p:pic>
        <p:nvPicPr>
          <p:cNvPr id="5" name="Picture 4"/>
          <p:cNvPicPr>
            <a:picLocks noChangeAspect="1"/>
          </p:cNvPicPr>
          <p:nvPr/>
        </p:nvPicPr>
        <p:blipFill>
          <a:blip r:embed="rId2"/>
          <a:stretch>
            <a:fillRect/>
          </a:stretch>
        </p:blipFill>
        <p:spPr>
          <a:xfrm>
            <a:off x="7465807" y="4254731"/>
            <a:ext cx="3657600" cy="2438400"/>
          </a:xfrm>
          <a:prstGeom prst="rect">
            <a:avLst/>
          </a:prstGeom>
        </p:spPr>
      </p:pic>
    </p:spTree>
    <p:extLst>
      <p:ext uri="{BB962C8B-B14F-4D97-AF65-F5344CB8AC3E}">
        <p14:creationId xmlns:p14="http://schemas.microsoft.com/office/powerpoint/2010/main" val="180663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Box 2"/>
          <p:cNvSpPr txBox="1"/>
          <p:nvPr/>
        </p:nvSpPr>
        <p:spPr>
          <a:xfrm>
            <a:off x="699247" y="2129678"/>
            <a:ext cx="10906263" cy="2585323"/>
          </a:xfrm>
          <a:prstGeom prst="rect">
            <a:avLst/>
          </a:prstGeom>
          <a:noFill/>
        </p:spPr>
        <p:txBody>
          <a:bodyPr wrap="square" rtlCol="0">
            <a:spAutoFit/>
          </a:bodyPr>
          <a:lstStyle/>
          <a:p>
            <a:r>
              <a:rPr lang="en-US" b="1" dirty="0"/>
              <a:t>3.1 Hardware</a:t>
            </a:r>
          </a:p>
          <a:p>
            <a:r>
              <a:rPr lang="en-US" dirty="0"/>
              <a:t>	The hardware that was used to create this project is a Lenovo </a:t>
            </a:r>
            <a:r>
              <a:rPr lang="en-US" dirty="0" err="1"/>
              <a:t>Thinkpad</a:t>
            </a:r>
            <a:r>
              <a:rPr lang="en-US" dirty="0"/>
              <a:t> E570 with an Intel i7 core.  The laptop is running with Microsoft Windows 10 Pro.  </a:t>
            </a:r>
          </a:p>
          <a:p>
            <a:r>
              <a:rPr lang="en-US" b="1" dirty="0"/>
              <a:t>3.2 Software</a:t>
            </a:r>
          </a:p>
          <a:p>
            <a:r>
              <a:rPr lang="en-US" dirty="0"/>
              <a:t>	4.2.1 Frameworks: Bootstrap v3.3.6, Materialize, </a:t>
            </a:r>
            <a:r>
              <a:rPr lang="en-US" dirty="0" err="1"/>
              <a:t>Laravel</a:t>
            </a:r>
            <a:endParaRPr lang="en-US" dirty="0"/>
          </a:p>
          <a:p>
            <a:r>
              <a:rPr lang="en-US" dirty="0"/>
              <a:t>	4.2.2 Microsoft Office 2016 </a:t>
            </a:r>
          </a:p>
          <a:p>
            <a:r>
              <a:rPr lang="en-US" dirty="0"/>
              <a:t>	4.2.3 Microsoft Visio	2013</a:t>
            </a:r>
          </a:p>
          <a:p>
            <a:r>
              <a:rPr lang="en-US" dirty="0"/>
              <a:t>	4.2.4 GitHub</a:t>
            </a:r>
          </a:p>
          <a:p>
            <a:r>
              <a:rPr lang="en-US" dirty="0"/>
              <a:t>	4.2.5 Adobe Photoshop 2017 </a:t>
            </a:r>
          </a:p>
        </p:txBody>
      </p:sp>
      <p:pic>
        <p:nvPicPr>
          <p:cNvPr id="5" name="Picture 4"/>
          <p:cNvPicPr>
            <a:picLocks noChangeAspect="1"/>
          </p:cNvPicPr>
          <p:nvPr/>
        </p:nvPicPr>
        <p:blipFill>
          <a:blip r:embed="rId3"/>
          <a:stretch>
            <a:fillRect/>
          </a:stretch>
        </p:blipFill>
        <p:spPr>
          <a:xfrm>
            <a:off x="0" y="4715001"/>
            <a:ext cx="12192000" cy="2142999"/>
          </a:xfrm>
          <a:prstGeom prst="rect">
            <a:avLst/>
          </a:prstGeom>
        </p:spPr>
      </p:pic>
    </p:spTree>
    <p:extLst>
      <p:ext uri="{BB962C8B-B14F-4D97-AF65-F5344CB8AC3E}">
        <p14:creationId xmlns:p14="http://schemas.microsoft.com/office/powerpoint/2010/main" val="130892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7"/>
            <a:ext cx="12311743" cy="6857973"/>
          </a:xfrm>
          <a:prstGeom prst="rect">
            <a:avLst/>
          </a:prstGeom>
        </p:spPr>
      </p:pic>
      <p:sp>
        <p:nvSpPr>
          <p:cNvPr id="3" name="Content Placeholder 2"/>
          <p:cNvSpPr>
            <a:spLocks noGrp="1"/>
          </p:cNvSpPr>
          <p:nvPr>
            <p:ph idx="1"/>
          </p:nvPr>
        </p:nvSpPr>
        <p:spPr>
          <a:xfrm>
            <a:off x="4408714" y="1135469"/>
            <a:ext cx="4196443" cy="3240590"/>
          </a:xfrm>
        </p:spPr>
        <p:txBody>
          <a:bodyPr>
            <a:normAutofit/>
          </a:bodyPr>
          <a:lstStyle/>
          <a:p>
            <a:pPr>
              <a:spcAft>
                <a:spcPts val="0"/>
              </a:spcAft>
            </a:pPr>
            <a:r>
              <a:rPr lang="en-US" sz="2400" dirty="0">
                <a:latin typeface="Arial" panose="020B0604020202020204" pitchFamily="34" charset="0"/>
                <a:cs typeface="Arial" panose="020B0604020202020204" pitchFamily="34" charset="0"/>
              </a:rPr>
              <a:t>System Features</a:t>
            </a:r>
          </a:p>
          <a:p>
            <a:pPr>
              <a:spcAft>
                <a:spcPts val="0"/>
              </a:spcAft>
            </a:pPr>
            <a:r>
              <a:rPr lang="en-US" sz="2400" dirty="0">
                <a:latin typeface="Arial" panose="020B0604020202020204" pitchFamily="34" charset="0"/>
                <a:cs typeface="Arial" panose="020B0604020202020204" pitchFamily="34" charset="0"/>
              </a:rPr>
              <a:t>Functional Requirements</a:t>
            </a:r>
          </a:p>
          <a:p>
            <a:pPr>
              <a:spcAft>
                <a:spcPts val="0"/>
              </a:spcAft>
            </a:pPr>
            <a:r>
              <a:rPr lang="en-US" sz="2400" dirty="0">
                <a:latin typeface="Arial" panose="020B0604020202020204" pitchFamily="34" charset="0"/>
                <a:cs typeface="Arial" panose="020B0604020202020204" pitchFamily="34" charset="0"/>
              </a:rPr>
              <a:t>User Characteristics</a:t>
            </a:r>
          </a:p>
          <a:p>
            <a:pPr>
              <a:spcAft>
                <a:spcPts val="0"/>
              </a:spcAft>
            </a:pPr>
            <a:r>
              <a:rPr lang="en-US" sz="2400" dirty="0">
                <a:latin typeface="Arial" panose="020B0604020202020204" pitchFamily="34" charset="0"/>
                <a:cs typeface="Arial" panose="020B0604020202020204" pitchFamily="34" charset="0"/>
              </a:rPr>
              <a:t>Use Cases</a:t>
            </a:r>
          </a:p>
        </p:txBody>
      </p:sp>
    </p:spTree>
    <p:extLst>
      <p:ext uri="{BB962C8B-B14F-4D97-AF65-F5344CB8AC3E}">
        <p14:creationId xmlns:p14="http://schemas.microsoft.com/office/powerpoint/2010/main" val="355127416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943</TotalTime>
  <Words>3964</Words>
  <Application>Microsoft Office PowerPoint</Application>
  <PresentationFormat>Widescreen</PresentationFormat>
  <Paragraphs>457</Paragraphs>
  <Slides>29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Gill Sans MT</vt:lpstr>
      <vt:lpstr>Times New Roman</vt:lpstr>
      <vt:lpstr>Wingdings</vt:lpstr>
      <vt:lpstr>Wingdings 2</vt:lpstr>
      <vt:lpstr>Dividend</vt:lpstr>
      <vt:lpstr>A Tea Online Shopping Website - Teamee</vt:lpstr>
      <vt:lpstr>Table of Contents</vt:lpstr>
      <vt:lpstr>Abstract</vt:lpstr>
      <vt:lpstr>Introduction</vt:lpstr>
      <vt:lpstr>Background</vt:lpstr>
      <vt:lpstr>PowerPoint Presentation</vt:lpstr>
      <vt:lpstr>Objectives</vt:lpstr>
      <vt:lpstr>Resources</vt:lpstr>
      <vt:lpstr>PowerPoint Presentation</vt:lpstr>
      <vt:lpstr>System Features</vt:lpstr>
      <vt:lpstr>User Characteristics </vt:lpstr>
      <vt:lpstr>Use cases</vt:lpstr>
      <vt:lpstr>PowerPoint Presentation</vt:lpstr>
      <vt:lpstr>Data flow diagram (DFD)</vt:lpstr>
      <vt:lpstr>Swimline Diagram</vt:lpstr>
      <vt:lpstr>System Context diagram</vt:lpstr>
      <vt:lpstr>Entity Relationship Diagram (ERD)</vt:lpstr>
      <vt:lpstr>Trade Study</vt:lpstr>
      <vt:lpstr>Laravel</vt:lpstr>
      <vt:lpstr>Scrum</vt:lpstr>
      <vt:lpstr>Work Products</vt:lpstr>
      <vt:lpstr>Asana Sprint Backlog</vt:lpstr>
      <vt:lpstr>Charts and Graph</vt:lpstr>
      <vt:lpstr>Homepage</vt:lpstr>
      <vt:lpstr>Locations</vt:lpstr>
      <vt:lpstr>Contact</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Do</dc:creator>
  <cp:lastModifiedBy>Holly Do</cp:lastModifiedBy>
  <cp:revision>35</cp:revision>
  <dcterms:created xsi:type="dcterms:W3CDTF">2017-03-15T19:12:47Z</dcterms:created>
  <dcterms:modified xsi:type="dcterms:W3CDTF">2017-03-20T05:13:25Z</dcterms:modified>
</cp:coreProperties>
</file>